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82" r:id="rId3"/>
    <p:sldId id="258" r:id="rId4"/>
    <p:sldId id="266" r:id="rId5"/>
    <p:sldId id="365" r:id="rId6"/>
    <p:sldId id="364" r:id="rId7"/>
    <p:sldId id="275" r:id="rId8"/>
    <p:sldId id="354" r:id="rId9"/>
    <p:sldId id="359" r:id="rId10"/>
    <p:sldId id="366" r:id="rId11"/>
    <p:sldId id="372" r:id="rId12"/>
    <p:sldId id="373" r:id="rId13"/>
    <p:sldId id="374" r:id="rId14"/>
    <p:sldId id="368" r:id="rId15"/>
    <p:sldId id="363" r:id="rId16"/>
    <p:sldId id="375" r:id="rId17"/>
    <p:sldId id="376" r:id="rId18"/>
    <p:sldId id="319" r:id="rId19"/>
  </p:sldIdLst>
  <p:sldSz cx="9144000" cy="6858000" type="screen4x3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71" autoAdjust="0"/>
  </p:normalViewPr>
  <p:slideViewPr>
    <p:cSldViewPr showGuides="1">
      <p:cViewPr>
        <p:scale>
          <a:sx n="75" d="100"/>
          <a:sy n="75" d="100"/>
        </p:scale>
        <p:origin x="2556" y="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39EEE-6C4C-4F1E-AA12-A02D86A98A5B}" type="datetimeFigureOut">
              <a:rPr lang="ko-KR" altLang="en-US" smtClean="0"/>
              <a:pPr/>
              <a:t>2020-11-06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E85F7-3675-451B-8699-B03A26955D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0E305-924A-43E8-B20B-ABE0A0FB7517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36FC-0E0C-41CE-99BD-A6087ABBC2EE}" type="datetimeFigureOut">
              <a:rPr lang="ko-KR" altLang="en-US" smtClean="0"/>
              <a:pPr/>
              <a:t>2020-11-06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C370-6486-48EB-BC97-EB6CD4995F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36FC-0E0C-41CE-99BD-A6087ABBC2EE}" type="datetimeFigureOut">
              <a:rPr lang="ko-KR" altLang="en-US" smtClean="0"/>
              <a:pPr/>
              <a:t>2020-11-06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C370-6486-48EB-BC97-EB6CD4995F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36FC-0E0C-41CE-99BD-A6087ABBC2EE}" type="datetimeFigureOut">
              <a:rPr lang="ko-KR" altLang="en-US" smtClean="0"/>
              <a:pPr/>
              <a:t>2020-11-06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C370-6486-48EB-BC97-EB6CD4995F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36FC-0E0C-41CE-99BD-A6087ABBC2EE}" type="datetimeFigureOut">
              <a:rPr lang="ko-KR" altLang="en-US" smtClean="0"/>
              <a:pPr/>
              <a:t>2020-11-06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C370-6486-48EB-BC97-EB6CD4995F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36FC-0E0C-41CE-99BD-A6087ABBC2EE}" type="datetimeFigureOut">
              <a:rPr lang="ko-KR" altLang="en-US" smtClean="0"/>
              <a:pPr/>
              <a:t>2020-11-06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C370-6486-48EB-BC97-EB6CD4995F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36FC-0E0C-41CE-99BD-A6087ABBC2EE}" type="datetimeFigureOut">
              <a:rPr lang="ko-KR" altLang="en-US" smtClean="0"/>
              <a:pPr/>
              <a:t>2020-11-06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C370-6486-48EB-BC97-EB6CD4995F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36FC-0E0C-41CE-99BD-A6087ABBC2EE}" type="datetimeFigureOut">
              <a:rPr lang="ko-KR" altLang="en-US" smtClean="0"/>
              <a:pPr/>
              <a:t>2020-11-06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C370-6486-48EB-BC97-EB6CD4995F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36FC-0E0C-41CE-99BD-A6087ABBC2EE}" type="datetimeFigureOut">
              <a:rPr lang="ko-KR" altLang="en-US" smtClean="0"/>
              <a:pPr/>
              <a:t>2020-11-06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C370-6486-48EB-BC97-EB6CD4995F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36FC-0E0C-41CE-99BD-A6087ABBC2EE}" type="datetimeFigureOut">
              <a:rPr lang="ko-KR" altLang="en-US" smtClean="0"/>
              <a:pPr/>
              <a:t>2020-11-06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C370-6486-48EB-BC97-EB6CD4995F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36FC-0E0C-41CE-99BD-A6087ABBC2EE}" type="datetimeFigureOut">
              <a:rPr lang="ko-KR" altLang="en-US" smtClean="0"/>
              <a:pPr/>
              <a:t>2020-11-06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C370-6486-48EB-BC97-EB6CD4995F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36FC-0E0C-41CE-99BD-A6087ABBC2EE}" type="datetimeFigureOut">
              <a:rPr lang="ko-KR" altLang="en-US" smtClean="0"/>
              <a:pPr/>
              <a:t>2020-11-06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C370-6486-48EB-BC97-EB6CD4995F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A36FC-0E0C-41CE-99BD-A6087ABBC2EE}" type="datetimeFigureOut">
              <a:rPr lang="ko-KR" altLang="en-US" smtClean="0"/>
              <a:pPr/>
              <a:t>2020-11-06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9C370-6486-48EB-BC97-EB6CD4995F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91" y="1052737"/>
            <a:ext cx="7657309" cy="285106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052736"/>
            <a:ext cx="1523203" cy="285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대각선 방향의 모서리가 둥근 사각형 9"/>
          <p:cNvSpPr/>
          <p:nvPr/>
        </p:nvSpPr>
        <p:spPr bwMode="auto">
          <a:xfrm>
            <a:off x="6710908" y="4802485"/>
            <a:ext cx="2016224" cy="1700808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>
              <a:rot lat="0" lon="0" rev="1800000"/>
            </a:camera>
            <a:lightRig rig="threePt" dir="t"/>
          </a:scene3d>
        </p:spPr>
        <p:txBody>
          <a:bodyPr vert="horz" wrap="none" lIns="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85763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산돌고딕 L" pitchFamily="18" charset="-127"/>
              <a:ea typeface="산돌고딕 L" pitchFamily="18" charset="-127"/>
            </a:endParaRPr>
          </a:p>
        </p:txBody>
      </p:sp>
      <p:sp>
        <p:nvSpPr>
          <p:cNvPr id="9" name="대각선 방향의 모서리가 둥근 사각형 8"/>
          <p:cNvSpPr/>
          <p:nvPr/>
        </p:nvSpPr>
        <p:spPr bwMode="auto">
          <a:xfrm>
            <a:off x="5630788" y="4370437"/>
            <a:ext cx="1944216" cy="1697507"/>
          </a:xfrm>
          <a:prstGeom prst="round2Diag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>
              <a:rot lat="0" lon="0" rev="900000"/>
            </a:camera>
            <a:lightRig rig="threePt" dir="t"/>
          </a:scene3d>
        </p:spPr>
        <p:txBody>
          <a:bodyPr vert="horz" wrap="none" lIns="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85763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산돌고딕 L" pitchFamily="18" charset="-127"/>
              <a:ea typeface="산돌고딕 L" pitchFamily="18" charset="-127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859660" y="5369794"/>
            <a:ext cx="4680520" cy="792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TEL : +82-43-883-9021  </a:t>
            </a:r>
          </a:p>
          <a:p>
            <a:r>
              <a:rPr lang="en-US" altLang="ko-KR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FAX : +82-43-883-9024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48097" y="4874865"/>
            <a:ext cx="4227959" cy="714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ko-KR" altLang="en-US" sz="44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회사소개서</a:t>
            </a:r>
            <a:endParaRPr lang="en-US" altLang="ko-K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796136" y="4932040"/>
            <a:ext cx="2720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7030A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GAEMI INDUSTRY Co., LTD</a:t>
            </a:r>
            <a:endParaRPr lang="ko-KR" altLang="en-US" b="1" dirty="0">
              <a:solidFill>
                <a:schemeClr val="accent3">
                  <a:lumMod val="50000"/>
                </a:schemeClr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3212976"/>
            <a:ext cx="2805875" cy="658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1520" y="885274"/>
            <a:ext cx="2450683" cy="7694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생산 제품</a:t>
            </a:r>
            <a:endParaRPr lang="ko-KR" altLang="en-US" sz="105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67921" y="1844824"/>
            <a:ext cx="2431871" cy="106243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50825" y="404813"/>
            <a:ext cx="35036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동녘B" pitchFamily="18" charset="-127"/>
                <a:ea typeface="HY동녘B" pitchFamily="18" charset="-127"/>
              </a:rPr>
              <a:t>8.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동녘B" pitchFamily="18" charset="-127"/>
                <a:ea typeface="HY동녘B" pitchFamily="18" charset="-127"/>
              </a:rPr>
              <a:t>생산제품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852848" y="881512"/>
            <a:ext cx="6255656" cy="80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51520" y="2988401"/>
            <a:ext cx="2431871" cy="106243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251520" y="5293451"/>
            <a:ext cx="2431871" cy="106243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248444" y="4143605"/>
            <a:ext cx="2431871" cy="106243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74" y="1908281"/>
            <a:ext cx="972528" cy="887623"/>
          </a:xfrm>
          <a:prstGeom prst="ellipse">
            <a:avLst/>
          </a:prstGeom>
        </p:spPr>
      </p:pic>
      <p:sp>
        <p:nvSpPr>
          <p:cNvPr id="24" name="순서도: 종속 처리 23"/>
          <p:cNvSpPr/>
          <p:nvPr/>
        </p:nvSpPr>
        <p:spPr>
          <a:xfrm>
            <a:off x="163960" y="1958430"/>
            <a:ext cx="669724" cy="232822"/>
          </a:xfrm>
          <a:prstGeom prst="flowChartPredefinedProcess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rgbClr val="FF0000"/>
                </a:solidFill>
              </a:rPr>
              <a:t>곡류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17" y="3120062"/>
            <a:ext cx="901055" cy="921110"/>
          </a:xfrm>
          <a:prstGeom prst="ellipse">
            <a:avLst/>
          </a:prstGeom>
        </p:spPr>
      </p:pic>
      <p:sp>
        <p:nvSpPr>
          <p:cNvPr id="29" name="순서도: 종속 처리 28"/>
          <p:cNvSpPr/>
          <p:nvPr/>
        </p:nvSpPr>
        <p:spPr>
          <a:xfrm>
            <a:off x="137555" y="3060409"/>
            <a:ext cx="669724" cy="232822"/>
          </a:xfrm>
          <a:prstGeom prst="flowChartPredefinedProcess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rgbClr val="FF0000"/>
                </a:solidFill>
              </a:rPr>
              <a:t>두류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0" y="4251604"/>
            <a:ext cx="859896" cy="897037"/>
          </a:xfrm>
          <a:prstGeom prst="ellipse">
            <a:avLst/>
          </a:prstGeom>
        </p:spPr>
      </p:pic>
      <p:sp>
        <p:nvSpPr>
          <p:cNvPr id="31" name="순서도: 종속 처리 30"/>
          <p:cNvSpPr/>
          <p:nvPr/>
        </p:nvSpPr>
        <p:spPr>
          <a:xfrm>
            <a:off x="107504" y="4279727"/>
            <a:ext cx="792230" cy="201426"/>
          </a:xfrm>
          <a:prstGeom prst="flowChartPredefinedProcess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rgbClr val="FF0000"/>
                </a:solidFill>
              </a:rPr>
              <a:t>과채류</a:t>
            </a:r>
            <a:endParaRPr lang="en-US" altLang="ko-KR" sz="1000" dirty="0" smtClean="0">
              <a:solidFill>
                <a:srgbClr val="FF0000"/>
              </a:solidFill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6" y="5364665"/>
            <a:ext cx="854057" cy="930842"/>
          </a:xfrm>
          <a:prstGeom prst="ellipse">
            <a:avLst/>
          </a:prstGeom>
        </p:spPr>
      </p:pic>
      <p:sp>
        <p:nvSpPr>
          <p:cNvPr id="34" name="순서도: 종속 처리 33"/>
          <p:cNvSpPr/>
          <p:nvPr/>
        </p:nvSpPr>
        <p:spPr>
          <a:xfrm>
            <a:off x="107504" y="5462588"/>
            <a:ext cx="792230" cy="201426"/>
          </a:xfrm>
          <a:prstGeom prst="flowChartPredefinedProcess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rgbClr val="FF0000"/>
                </a:solidFill>
              </a:rPr>
              <a:t>견과류</a:t>
            </a:r>
            <a:endParaRPr lang="en-US" altLang="ko-KR" sz="1000" dirty="0" smtClean="0">
              <a:solidFill>
                <a:srgbClr val="FF0000"/>
              </a:solidFill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2860104" y="881512"/>
            <a:ext cx="3494314" cy="8335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  <a:cs typeface="Aharoni" panose="02010803020104030203" pitchFamily="2" charset="-79"/>
              </a:rPr>
              <a:t>PROCESSING</a:t>
            </a:r>
            <a:endParaRPr lang="ko-KR" altLang="en-US" sz="1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anose="02030600000101010101" pitchFamily="18" charset="-127"/>
              <a:ea typeface="HY그래픽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6256446" y="881502"/>
            <a:ext cx="1513115" cy="8335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  <a:cs typeface="Aharoni" panose="02010803020104030203" pitchFamily="2" charset="-79"/>
              </a:rPr>
              <a:t>MILLING</a:t>
            </a:r>
            <a:endParaRPr lang="ko-KR" altLang="en-US" sz="1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anose="02030600000101010101" pitchFamily="18" charset="-127"/>
              <a:ea typeface="HY그래픽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7682475" y="881492"/>
            <a:ext cx="1426029" cy="8335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  <a:cs typeface="Aharoni" panose="02010803020104030203" pitchFamily="2" charset="-79"/>
              </a:rPr>
              <a:t>PACKING</a:t>
            </a:r>
            <a:endParaRPr lang="ko-KR" altLang="en-US" sz="1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anose="02030600000101010101" pitchFamily="18" charset="-127"/>
              <a:ea typeface="HY그래픽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329" y="1857477"/>
            <a:ext cx="1536681" cy="1138282"/>
          </a:xfrm>
          <a:prstGeom prst="rect">
            <a:avLst/>
          </a:prstGeom>
          <a:effectLst/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810" y="2714444"/>
            <a:ext cx="1499572" cy="1072224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44" y="3826914"/>
            <a:ext cx="1371600" cy="1200495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568" y="1772816"/>
            <a:ext cx="1371600" cy="989784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68" y="4882091"/>
            <a:ext cx="1376238" cy="1094735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69" y="3124682"/>
            <a:ext cx="1250548" cy="1363097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50" y="2427108"/>
            <a:ext cx="1303540" cy="1054269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77" y="4244065"/>
            <a:ext cx="1269211" cy="1225494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543" y="4992441"/>
            <a:ext cx="1467839" cy="956517"/>
          </a:xfrm>
          <a:prstGeom prst="rect">
            <a:avLst/>
          </a:prstGeom>
        </p:spPr>
      </p:pic>
      <p:sp>
        <p:nvSpPr>
          <p:cNvPr id="53" name="모서리가 접힌 도형 52"/>
          <p:cNvSpPr/>
          <p:nvPr/>
        </p:nvSpPr>
        <p:spPr>
          <a:xfrm>
            <a:off x="3206468" y="2950603"/>
            <a:ext cx="1044000" cy="1800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accent6">
                    <a:lumMod val="50000"/>
                  </a:schemeClr>
                </a:solidFill>
              </a:rPr>
              <a:t>Extruder</a:t>
            </a:r>
            <a:endParaRPr lang="ko-KR" alt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5" name="모서리가 접힌 도형 54"/>
          <p:cNvSpPr/>
          <p:nvPr/>
        </p:nvSpPr>
        <p:spPr>
          <a:xfrm>
            <a:off x="3200822" y="4988246"/>
            <a:ext cx="1044000" cy="1800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accent6">
                    <a:lumMod val="50000"/>
                  </a:schemeClr>
                </a:solidFill>
              </a:rPr>
              <a:t>Mixer</a:t>
            </a:r>
            <a:endParaRPr lang="ko-KR" alt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6" name="모서리가 접힌 도형 55"/>
          <p:cNvSpPr/>
          <p:nvPr/>
        </p:nvSpPr>
        <p:spPr>
          <a:xfrm>
            <a:off x="4595000" y="3853712"/>
            <a:ext cx="1044000" cy="1800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accent6">
                    <a:lumMod val="50000"/>
                  </a:schemeClr>
                </a:solidFill>
              </a:rPr>
              <a:t>Drum roaster</a:t>
            </a:r>
            <a:endParaRPr lang="ko-KR" alt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7" name="모서리가 접힌 도형 56"/>
          <p:cNvSpPr/>
          <p:nvPr/>
        </p:nvSpPr>
        <p:spPr>
          <a:xfrm>
            <a:off x="4600643" y="5992957"/>
            <a:ext cx="1044000" cy="1800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accent6">
                    <a:lumMod val="50000"/>
                  </a:schemeClr>
                </a:solidFill>
              </a:rPr>
              <a:t>Salt roaster</a:t>
            </a:r>
            <a:endParaRPr lang="ko-KR" alt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8" name="모서리가 접힌 도형 57"/>
          <p:cNvSpPr/>
          <p:nvPr/>
        </p:nvSpPr>
        <p:spPr>
          <a:xfrm>
            <a:off x="6326108" y="2764334"/>
            <a:ext cx="1044000" cy="1800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accent6">
                    <a:lumMod val="50000"/>
                  </a:schemeClr>
                </a:solidFill>
              </a:rPr>
              <a:t>Hammer mill</a:t>
            </a:r>
            <a:endParaRPr lang="ko-KR" alt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9" name="모서리가 접힌 도형 58"/>
          <p:cNvSpPr/>
          <p:nvPr/>
        </p:nvSpPr>
        <p:spPr>
          <a:xfrm>
            <a:off x="6389932" y="4519758"/>
            <a:ext cx="1044000" cy="1800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accent6">
                    <a:lumMod val="50000"/>
                  </a:schemeClr>
                </a:solidFill>
              </a:rPr>
              <a:t>Pin crusher</a:t>
            </a:r>
            <a:endParaRPr lang="ko-KR" alt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" name="모서리가 접힌 도형 59"/>
          <p:cNvSpPr/>
          <p:nvPr/>
        </p:nvSpPr>
        <p:spPr>
          <a:xfrm>
            <a:off x="6406864" y="5947802"/>
            <a:ext cx="1044000" cy="1800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accent6">
                    <a:lumMod val="50000"/>
                  </a:schemeClr>
                </a:solidFill>
              </a:rPr>
              <a:t>Roller mill</a:t>
            </a:r>
            <a:endParaRPr lang="ko-KR" alt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" name="모서리가 접힌 도형 60"/>
          <p:cNvSpPr/>
          <p:nvPr/>
        </p:nvSpPr>
        <p:spPr>
          <a:xfrm>
            <a:off x="7710734" y="3413451"/>
            <a:ext cx="1044000" cy="1800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accent6">
                    <a:lumMod val="50000"/>
                  </a:schemeClr>
                </a:solidFill>
              </a:rPr>
              <a:t>Paper / PE</a:t>
            </a:r>
            <a:endParaRPr lang="ko-KR" alt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2" name="모서리가 접힌 도형 61"/>
          <p:cNvSpPr/>
          <p:nvPr/>
        </p:nvSpPr>
        <p:spPr>
          <a:xfrm>
            <a:off x="7692497" y="5473668"/>
            <a:ext cx="1044000" cy="1800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accent6">
                    <a:lumMod val="50000"/>
                  </a:schemeClr>
                </a:solidFill>
              </a:rPr>
              <a:t>Ton bag / PE</a:t>
            </a:r>
            <a:endParaRPr lang="ko-KR" alt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6" name="그림 6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39572" y="1943425"/>
            <a:ext cx="888212" cy="900960"/>
          </a:xfrm>
          <a:prstGeom prst="ellipse">
            <a:avLst/>
          </a:prstGeom>
        </p:spPr>
      </p:pic>
      <p:sp>
        <p:nvSpPr>
          <p:cNvPr id="67" name="순서도: 종속 처리 66"/>
          <p:cNvSpPr/>
          <p:nvPr/>
        </p:nvSpPr>
        <p:spPr>
          <a:xfrm>
            <a:off x="1334750" y="1934162"/>
            <a:ext cx="669724" cy="263922"/>
          </a:xfrm>
          <a:prstGeom prst="flowChartPredefinedProcess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solidFill>
                  <a:srgbClr val="FF0000"/>
                </a:solidFill>
              </a:rPr>
              <a:t>서류</a:t>
            </a:r>
            <a:endParaRPr lang="en-US" altLang="ko-KR" sz="1000" dirty="0" smtClean="0">
              <a:solidFill>
                <a:srgbClr val="FF0000"/>
              </a:solidFill>
            </a:endParaRPr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781984" y="3173254"/>
            <a:ext cx="845800" cy="751251"/>
          </a:xfrm>
          <a:prstGeom prst="ellipse">
            <a:avLst/>
          </a:prstGeom>
        </p:spPr>
      </p:pic>
      <p:sp>
        <p:nvSpPr>
          <p:cNvPr id="69" name="순서도: 종속 처리 68"/>
          <p:cNvSpPr/>
          <p:nvPr/>
        </p:nvSpPr>
        <p:spPr>
          <a:xfrm>
            <a:off x="1253280" y="3132417"/>
            <a:ext cx="792230" cy="201426"/>
          </a:xfrm>
          <a:prstGeom prst="flowChartPredefinedProcess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rgbClr val="FF0000"/>
                </a:solidFill>
              </a:rPr>
              <a:t>해조류</a:t>
            </a:r>
            <a:endParaRPr lang="en-US" altLang="ko-KR" sz="1000" dirty="0" smtClean="0">
              <a:solidFill>
                <a:srgbClr val="FF0000"/>
              </a:solidFill>
            </a:endParaRPr>
          </a:p>
        </p:txBody>
      </p:sp>
      <p:pic>
        <p:nvPicPr>
          <p:cNvPr id="70" name="그림 6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153" y="4284545"/>
            <a:ext cx="851631" cy="851659"/>
          </a:xfrm>
          <a:prstGeom prst="ellipse">
            <a:avLst/>
          </a:prstGeom>
        </p:spPr>
      </p:pic>
      <p:sp>
        <p:nvSpPr>
          <p:cNvPr id="71" name="순서도: 종속 처리 70"/>
          <p:cNvSpPr/>
          <p:nvPr/>
        </p:nvSpPr>
        <p:spPr>
          <a:xfrm>
            <a:off x="1264717" y="4284545"/>
            <a:ext cx="792230" cy="201426"/>
          </a:xfrm>
          <a:prstGeom prst="flowChartPredefinedProcess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rgbClr val="FF0000"/>
                </a:solidFill>
              </a:rPr>
              <a:t>수산물</a:t>
            </a:r>
            <a:endParaRPr lang="en-US" altLang="ko-KR" sz="1000" dirty="0" smtClean="0">
              <a:solidFill>
                <a:srgbClr val="FF0000"/>
              </a:solidFill>
            </a:endParaRPr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29" y="5405859"/>
            <a:ext cx="851631" cy="859692"/>
          </a:xfrm>
          <a:prstGeom prst="ellipse">
            <a:avLst/>
          </a:prstGeom>
          <a:ln w="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3" name="순서도: 종속 처리 72"/>
          <p:cNvSpPr/>
          <p:nvPr/>
        </p:nvSpPr>
        <p:spPr>
          <a:xfrm>
            <a:off x="1229431" y="5414432"/>
            <a:ext cx="792230" cy="201426"/>
          </a:xfrm>
          <a:prstGeom prst="flowChartPredefinedProcess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solidFill>
                  <a:srgbClr val="FF0000"/>
                </a:solidFill>
              </a:rPr>
              <a:t>기타</a:t>
            </a:r>
            <a:endParaRPr lang="en-US" altLang="ko-KR" sz="1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04" y="0"/>
            <a:ext cx="4499991" cy="6840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0" y="13806"/>
            <a:ext cx="4536503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1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00"/>
            <a:ext cx="4499992" cy="6840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612" y="0"/>
            <a:ext cx="4499992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44624"/>
            <a:ext cx="4499993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0825" y="404813"/>
            <a:ext cx="35036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동녘B" pitchFamily="18" charset="-127"/>
                <a:ea typeface="HY동녘B" pitchFamily="18" charset="-127"/>
              </a:rPr>
              <a:t>9.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동녘B" pitchFamily="18" charset="-127"/>
                <a:ea typeface="HY동녘B" pitchFamily="18" charset="-127"/>
              </a:rPr>
              <a:t>제조설비 보유현황</a:t>
            </a:r>
          </a:p>
        </p:txBody>
      </p:sp>
      <p:graphicFrame>
        <p:nvGraphicFramePr>
          <p:cNvPr id="5" name="내용 개체 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087497"/>
              </p:ext>
            </p:extLst>
          </p:nvPr>
        </p:nvGraphicFramePr>
        <p:xfrm>
          <a:off x="300631" y="921255"/>
          <a:ext cx="8633818" cy="582011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97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2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34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60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No.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제조설비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Capacity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수량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일일 생산량</a:t>
                      </a:r>
                      <a:r>
                        <a:rPr lang="en-US" altLang="ko-KR" dirty="0" smtClean="0"/>
                        <a:t>(kg/</a:t>
                      </a:r>
                      <a:r>
                        <a:rPr lang="ko-KR" altLang="en-US" dirty="0" smtClean="0"/>
                        <a:t>대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Hammer mill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/>
                        <a:t>200kg / hr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7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10,000 kg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Super</a:t>
                      </a:r>
                      <a:r>
                        <a:rPr lang="en-US" altLang="ko-KR" sz="1600" baseline="0" dirty="0" smtClean="0"/>
                        <a:t> mill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/>
                        <a:t>300kg / hr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3,000 kg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Roller</a:t>
                      </a:r>
                      <a:r>
                        <a:rPr lang="en-US" altLang="ko-KR" sz="1600" baseline="0" dirty="0" smtClean="0"/>
                        <a:t> mill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/>
                        <a:t>500kg / hr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10,000 kg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3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Pin-</a:t>
                      </a:r>
                      <a:r>
                        <a:rPr lang="en-US" altLang="ko-KR" sz="1600" baseline="0" dirty="0" smtClean="0"/>
                        <a:t>crusher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/>
                        <a:t>100kg / hr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1,000 kg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Extruder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/>
                        <a:t>200kg / hr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5,000 kg</a:t>
                      </a:r>
                      <a:endParaRPr lang="ko-KR" alt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5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Ribbon</a:t>
                      </a:r>
                      <a:r>
                        <a:rPr lang="en-US" altLang="ko-KR" sz="1600" baseline="0" dirty="0" smtClean="0"/>
                        <a:t> mixer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/>
                        <a:t>500kg / hr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3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10,000 kg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6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600" dirty="0" smtClean="0"/>
                        <a:t>Sifter(Screen)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/>
                        <a:t>300kg / hr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7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10,000 kg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7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Drum Roaster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300kg / </a:t>
                      </a:r>
                      <a:r>
                        <a:rPr lang="en-US" altLang="ko-KR" sz="1600" dirty="0" err="1" smtClean="0"/>
                        <a:t>hr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3,000 kg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8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Salt</a:t>
                      </a:r>
                      <a:r>
                        <a:rPr lang="en-US" altLang="ko-KR" sz="1600" baseline="0" dirty="0" smtClean="0"/>
                        <a:t> Roaster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300kg / </a:t>
                      </a:r>
                      <a:r>
                        <a:rPr lang="en-US" altLang="ko-KR" sz="1600" dirty="0" err="1" smtClean="0"/>
                        <a:t>hr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3,000 kg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9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Rock Picker</a:t>
                      </a:r>
                      <a:r>
                        <a:rPr lang="en-US" altLang="ko-KR" sz="1600" baseline="0" dirty="0" smtClean="0"/>
                        <a:t> 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/>
                        <a:t>300kg / </a:t>
                      </a:r>
                      <a:r>
                        <a:rPr lang="en-US" altLang="ko-KR" sz="1600" dirty="0" err="1" smtClean="0"/>
                        <a:t>hr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3,000 kg</a:t>
                      </a:r>
                      <a:endParaRPr lang="ko-KR" alt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10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Sealing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</a:rPr>
                        <a:t> Machine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2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4" descr="C:\Users\USER\Desktop\세계지도일러스트\bsn 5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4000" contrast="-46000"/>
          </a:blip>
          <a:srcRect/>
          <a:stretch>
            <a:fillRect/>
          </a:stretch>
        </p:blipFill>
        <p:spPr bwMode="auto">
          <a:xfrm>
            <a:off x="583156" y="1278474"/>
            <a:ext cx="7958809" cy="4877649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825" y="404813"/>
            <a:ext cx="35036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동녘B" pitchFamily="18" charset="-127"/>
                <a:ea typeface="HY동녘B" pitchFamily="18" charset="-127"/>
              </a:rPr>
              <a:t>10.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동녘B" pitchFamily="18" charset="-127"/>
                <a:ea typeface="HY동녘B" pitchFamily="18" charset="-127"/>
              </a:rPr>
              <a:t>주요 거래처</a:t>
            </a:r>
          </a:p>
        </p:txBody>
      </p:sp>
      <p:grpSp>
        <p:nvGrpSpPr>
          <p:cNvPr id="69" name="Group 266"/>
          <p:cNvGrpSpPr>
            <a:grpSpLocks/>
          </p:cNvGrpSpPr>
          <p:nvPr/>
        </p:nvGrpSpPr>
        <p:grpSpPr bwMode="auto">
          <a:xfrm>
            <a:off x="547936" y="4590653"/>
            <a:ext cx="1456581" cy="1384846"/>
            <a:chOff x="162" y="2013"/>
            <a:chExt cx="696" cy="698"/>
          </a:xfrm>
        </p:grpSpPr>
        <p:sp>
          <p:nvSpPr>
            <p:cNvPr id="70" name="Oval 267"/>
            <p:cNvSpPr>
              <a:spLocks noChangeArrowheads="1"/>
            </p:cNvSpPr>
            <p:nvPr/>
          </p:nvSpPr>
          <p:spPr bwMode="gray">
            <a:xfrm>
              <a:off x="162" y="2013"/>
              <a:ext cx="696" cy="698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shade val="46275"/>
                    <a:invGamma/>
                  </a:srgbClr>
                </a:gs>
                <a:gs pos="100000">
                  <a:srgbClr val="0099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</a:endParaRPr>
            </a:p>
          </p:txBody>
        </p:sp>
        <p:sp>
          <p:nvSpPr>
            <p:cNvPr id="71" name="Oval 268"/>
            <p:cNvSpPr>
              <a:spLocks noChangeArrowheads="1"/>
            </p:cNvSpPr>
            <p:nvPr/>
          </p:nvSpPr>
          <p:spPr bwMode="gray">
            <a:xfrm>
              <a:off x="170" y="2022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alpha val="0"/>
                  </a:srgbClr>
                </a:gs>
                <a:gs pos="100000">
                  <a:srgbClr val="009999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</a:endParaRPr>
            </a:p>
          </p:txBody>
        </p:sp>
        <p:sp>
          <p:nvSpPr>
            <p:cNvPr id="72" name="Oval 269"/>
            <p:cNvSpPr>
              <a:spLocks noChangeArrowheads="1"/>
            </p:cNvSpPr>
            <p:nvPr/>
          </p:nvSpPr>
          <p:spPr bwMode="gray">
            <a:xfrm>
              <a:off x="186" y="2043"/>
              <a:ext cx="647" cy="636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shade val="79216"/>
                    <a:invGamma/>
                  </a:srgbClr>
                </a:gs>
                <a:gs pos="100000">
                  <a:srgbClr val="009999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</a:endParaRPr>
            </a:p>
          </p:txBody>
        </p:sp>
        <p:sp>
          <p:nvSpPr>
            <p:cNvPr id="73" name="Oval 270"/>
            <p:cNvSpPr>
              <a:spLocks noChangeArrowheads="1"/>
            </p:cNvSpPr>
            <p:nvPr/>
          </p:nvSpPr>
          <p:spPr bwMode="gray">
            <a:xfrm>
              <a:off x="222" y="2024"/>
              <a:ext cx="576" cy="516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tint val="0"/>
                    <a:invGamma/>
                  </a:srgbClr>
                </a:gs>
                <a:gs pos="100000">
                  <a:srgbClr val="009999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79" name="Group 276"/>
          <p:cNvGrpSpPr>
            <a:grpSpLocks/>
          </p:cNvGrpSpPr>
          <p:nvPr/>
        </p:nvGrpSpPr>
        <p:grpSpPr bwMode="auto">
          <a:xfrm>
            <a:off x="6020544" y="1854349"/>
            <a:ext cx="1456581" cy="1384846"/>
            <a:chOff x="54" y="2591"/>
            <a:chExt cx="696" cy="698"/>
          </a:xfrm>
        </p:grpSpPr>
        <p:sp>
          <p:nvSpPr>
            <p:cNvPr id="80" name="Oval 277"/>
            <p:cNvSpPr>
              <a:spLocks noChangeArrowheads="1"/>
            </p:cNvSpPr>
            <p:nvPr/>
          </p:nvSpPr>
          <p:spPr bwMode="gray">
            <a:xfrm>
              <a:off x="54" y="2591"/>
              <a:ext cx="696" cy="698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81" name="Oval 278"/>
            <p:cNvSpPr>
              <a:spLocks noChangeArrowheads="1"/>
            </p:cNvSpPr>
            <p:nvPr/>
          </p:nvSpPr>
          <p:spPr bwMode="gray">
            <a:xfrm>
              <a:off x="63" y="2600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alpha val="0"/>
                  </a:srgbClr>
                </a:gs>
                <a:gs pos="100000">
                  <a:srgbClr val="FFCC0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82" name="Oval 279"/>
            <p:cNvSpPr>
              <a:spLocks noChangeArrowheads="1"/>
            </p:cNvSpPr>
            <p:nvPr/>
          </p:nvSpPr>
          <p:spPr bwMode="gray">
            <a:xfrm>
              <a:off x="79" y="2622"/>
              <a:ext cx="647" cy="636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79216"/>
                    <a:invGamma/>
                  </a:srgbClr>
                </a:gs>
                <a:gs pos="100000">
                  <a:srgbClr val="FFCC0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83" name="Oval 280"/>
            <p:cNvSpPr>
              <a:spLocks noChangeArrowheads="1"/>
            </p:cNvSpPr>
            <p:nvPr/>
          </p:nvSpPr>
          <p:spPr bwMode="gray">
            <a:xfrm>
              <a:off x="115" y="2597"/>
              <a:ext cx="576" cy="516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tint val="0"/>
                    <a:invGamma/>
                  </a:srgbClr>
                </a:gs>
                <a:gs pos="100000">
                  <a:srgbClr val="FFCC0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84" name="Group 286"/>
          <p:cNvGrpSpPr>
            <a:grpSpLocks/>
          </p:cNvGrpSpPr>
          <p:nvPr/>
        </p:nvGrpSpPr>
        <p:grpSpPr bwMode="auto">
          <a:xfrm>
            <a:off x="4076328" y="1278285"/>
            <a:ext cx="1456581" cy="1384846"/>
            <a:chOff x="415" y="1060"/>
            <a:chExt cx="696" cy="698"/>
          </a:xfrm>
        </p:grpSpPr>
        <p:sp>
          <p:nvSpPr>
            <p:cNvPr id="85" name="Oval 287"/>
            <p:cNvSpPr>
              <a:spLocks noChangeArrowheads="1"/>
            </p:cNvSpPr>
            <p:nvPr/>
          </p:nvSpPr>
          <p:spPr bwMode="gray">
            <a:xfrm>
              <a:off x="415" y="1060"/>
              <a:ext cx="696" cy="698"/>
            </a:xfrm>
            <a:prstGeom prst="ellipse">
              <a:avLst/>
            </a:prstGeom>
            <a:gradFill rotWithShape="1">
              <a:gsLst>
                <a:gs pos="0">
                  <a:srgbClr val="FF6600">
                    <a:gamma/>
                    <a:shade val="46275"/>
                    <a:invGamma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86" name="Oval 288"/>
            <p:cNvSpPr>
              <a:spLocks noChangeArrowheads="1"/>
            </p:cNvSpPr>
            <p:nvPr/>
          </p:nvSpPr>
          <p:spPr bwMode="gray">
            <a:xfrm>
              <a:off x="424" y="1069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F6600">
                    <a:alpha val="0"/>
                  </a:srgbClr>
                </a:gs>
                <a:gs pos="100000">
                  <a:srgbClr val="FF660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87" name="Oval 289"/>
            <p:cNvSpPr>
              <a:spLocks noChangeArrowheads="1"/>
            </p:cNvSpPr>
            <p:nvPr/>
          </p:nvSpPr>
          <p:spPr bwMode="gray">
            <a:xfrm>
              <a:off x="440" y="1091"/>
              <a:ext cx="647" cy="636"/>
            </a:xfrm>
            <a:prstGeom prst="ellipse">
              <a:avLst/>
            </a:prstGeom>
            <a:gradFill rotWithShape="1">
              <a:gsLst>
                <a:gs pos="0">
                  <a:srgbClr val="FF6600">
                    <a:gamma/>
                    <a:shade val="79216"/>
                    <a:invGamma/>
                  </a:srgbClr>
                </a:gs>
                <a:gs pos="100000">
                  <a:srgbClr val="FF660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88" name="Oval 290"/>
            <p:cNvSpPr>
              <a:spLocks noChangeArrowheads="1"/>
            </p:cNvSpPr>
            <p:nvPr/>
          </p:nvSpPr>
          <p:spPr bwMode="gray">
            <a:xfrm>
              <a:off x="476" y="1071"/>
              <a:ext cx="576" cy="516"/>
            </a:xfrm>
            <a:prstGeom prst="ellipse">
              <a:avLst/>
            </a:prstGeom>
            <a:gradFill rotWithShape="1">
              <a:gsLst>
                <a:gs pos="0">
                  <a:srgbClr val="FF6600">
                    <a:gamma/>
                    <a:tint val="0"/>
                    <a:invGamma/>
                  </a:srgbClr>
                </a:gs>
                <a:gs pos="100000">
                  <a:srgbClr val="FF660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89" name="Group 291"/>
          <p:cNvGrpSpPr>
            <a:grpSpLocks/>
          </p:cNvGrpSpPr>
          <p:nvPr/>
        </p:nvGrpSpPr>
        <p:grpSpPr bwMode="auto">
          <a:xfrm>
            <a:off x="2132112" y="1638325"/>
            <a:ext cx="1456581" cy="1384846"/>
            <a:chOff x="823" y="740"/>
            <a:chExt cx="696" cy="698"/>
          </a:xfrm>
        </p:grpSpPr>
        <p:sp>
          <p:nvSpPr>
            <p:cNvPr id="90" name="Oval 292"/>
            <p:cNvSpPr>
              <a:spLocks noChangeArrowheads="1"/>
            </p:cNvSpPr>
            <p:nvPr/>
          </p:nvSpPr>
          <p:spPr bwMode="gray">
            <a:xfrm>
              <a:off x="823" y="740"/>
              <a:ext cx="696" cy="698"/>
            </a:xfrm>
            <a:prstGeom prst="ellipse">
              <a:avLst/>
            </a:prstGeom>
            <a:gradFill rotWithShape="1">
              <a:gsLst>
                <a:gs pos="0">
                  <a:srgbClr val="FF33CC">
                    <a:gamma/>
                    <a:shade val="46275"/>
                    <a:invGamma/>
                  </a:srgbClr>
                </a:gs>
                <a:gs pos="100000">
                  <a:srgbClr val="FF33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91" name="Oval 293"/>
            <p:cNvSpPr>
              <a:spLocks noChangeArrowheads="1"/>
            </p:cNvSpPr>
            <p:nvPr/>
          </p:nvSpPr>
          <p:spPr bwMode="gray">
            <a:xfrm>
              <a:off x="831" y="749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F33CC">
                    <a:alpha val="0"/>
                  </a:srgbClr>
                </a:gs>
                <a:gs pos="100000">
                  <a:srgbClr val="FF33CC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92" name="Oval 294"/>
            <p:cNvSpPr>
              <a:spLocks noChangeArrowheads="1"/>
            </p:cNvSpPr>
            <p:nvPr/>
          </p:nvSpPr>
          <p:spPr bwMode="gray">
            <a:xfrm>
              <a:off x="848" y="770"/>
              <a:ext cx="647" cy="636"/>
            </a:xfrm>
            <a:prstGeom prst="ellipse">
              <a:avLst/>
            </a:prstGeom>
            <a:gradFill rotWithShape="1">
              <a:gsLst>
                <a:gs pos="0">
                  <a:srgbClr val="FF33CC">
                    <a:gamma/>
                    <a:shade val="79216"/>
                    <a:invGamma/>
                  </a:srgbClr>
                </a:gs>
                <a:gs pos="100000">
                  <a:srgbClr val="FF33CC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93" name="Oval 295"/>
            <p:cNvSpPr>
              <a:spLocks noChangeArrowheads="1"/>
            </p:cNvSpPr>
            <p:nvPr/>
          </p:nvSpPr>
          <p:spPr bwMode="gray">
            <a:xfrm>
              <a:off x="884" y="754"/>
              <a:ext cx="576" cy="516"/>
            </a:xfrm>
            <a:prstGeom prst="ellipse">
              <a:avLst/>
            </a:prstGeom>
            <a:gradFill rotWithShape="1">
              <a:gsLst>
                <a:gs pos="0">
                  <a:srgbClr val="FF33CC">
                    <a:gamma/>
                    <a:tint val="0"/>
                    <a:invGamma/>
                  </a:srgbClr>
                </a:gs>
                <a:gs pos="100000">
                  <a:srgbClr val="FF33CC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94" name="Group 296"/>
          <p:cNvGrpSpPr>
            <a:grpSpLocks/>
          </p:cNvGrpSpPr>
          <p:nvPr/>
        </p:nvGrpSpPr>
        <p:grpSpPr bwMode="auto">
          <a:xfrm>
            <a:off x="6021685" y="3501008"/>
            <a:ext cx="2664296" cy="2736304"/>
            <a:chOff x="869" y="971"/>
            <a:chExt cx="696" cy="698"/>
          </a:xfrm>
        </p:grpSpPr>
        <p:sp>
          <p:nvSpPr>
            <p:cNvPr id="95" name="Oval 297"/>
            <p:cNvSpPr>
              <a:spLocks noChangeArrowheads="1"/>
            </p:cNvSpPr>
            <p:nvPr/>
          </p:nvSpPr>
          <p:spPr bwMode="gray">
            <a:xfrm>
              <a:off x="869" y="971"/>
              <a:ext cx="696" cy="698"/>
            </a:xfrm>
            <a:prstGeom prst="ellipse">
              <a:avLst/>
            </a:prstGeom>
            <a:gradFill rotWithShape="1">
              <a:gsLst>
                <a:gs pos="0">
                  <a:srgbClr val="6666FF">
                    <a:gamma/>
                    <a:shade val="46275"/>
                    <a:invGamma/>
                  </a:srgbClr>
                </a:gs>
                <a:gs pos="100000">
                  <a:srgbClr val="6666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96" name="Oval 298"/>
            <p:cNvSpPr>
              <a:spLocks noChangeArrowheads="1"/>
            </p:cNvSpPr>
            <p:nvPr/>
          </p:nvSpPr>
          <p:spPr bwMode="gray">
            <a:xfrm>
              <a:off x="878" y="980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6666FF">
                    <a:alpha val="0"/>
                  </a:srgbClr>
                </a:gs>
                <a:gs pos="100000">
                  <a:srgbClr val="6666FF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97" name="Oval 299"/>
            <p:cNvSpPr>
              <a:spLocks noChangeArrowheads="1"/>
            </p:cNvSpPr>
            <p:nvPr/>
          </p:nvSpPr>
          <p:spPr bwMode="gray">
            <a:xfrm>
              <a:off x="894" y="1002"/>
              <a:ext cx="647" cy="636"/>
            </a:xfrm>
            <a:prstGeom prst="ellipse">
              <a:avLst/>
            </a:prstGeom>
            <a:gradFill rotWithShape="1">
              <a:gsLst>
                <a:gs pos="0">
                  <a:srgbClr val="6666FF">
                    <a:gamma/>
                    <a:shade val="79216"/>
                    <a:invGamma/>
                  </a:srgbClr>
                </a:gs>
                <a:gs pos="100000">
                  <a:srgbClr val="6666FF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98" name="Oval 300"/>
            <p:cNvSpPr>
              <a:spLocks noChangeArrowheads="1"/>
            </p:cNvSpPr>
            <p:nvPr/>
          </p:nvSpPr>
          <p:spPr bwMode="gray">
            <a:xfrm>
              <a:off x="930" y="981"/>
              <a:ext cx="576" cy="516"/>
            </a:xfrm>
            <a:prstGeom prst="ellipse">
              <a:avLst/>
            </a:prstGeom>
            <a:gradFill rotWithShape="1">
              <a:gsLst>
                <a:gs pos="0">
                  <a:srgbClr val="6666FF">
                    <a:gamma/>
                    <a:tint val="0"/>
                    <a:invGamma/>
                  </a:srgbClr>
                </a:gs>
                <a:gs pos="100000">
                  <a:srgbClr val="6666FF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105" name="그룹 104"/>
          <p:cNvGrpSpPr/>
          <p:nvPr/>
        </p:nvGrpSpPr>
        <p:grpSpPr>
          <a:xfrm>
            <a:off x="2133253" y="2708920"/>
            <a:ext cx="3888432" cy="2705304"/>
            <a:chOff x="3465058" y="3219247"/>
            <a:chExt cx="3888432" cy="2705304"/>
          </a:xfrm>
        </p:grpSpPr>
        <p:sp>
          <p:nvSpPr>
            <p:cNvPr id="106" name="Line 250"/>
            <p:cNvSpPr>
              <a:spLocks noChangeShapeType="1"/>
            </p:cNvSpPr>
            <p:nvPr/>
          </p:nvSpPr>
          <p:spPr bwMode="auto">
            <a:xfrm flipH="1">
              <a:off x="6075035" y="3219247"/>
              <a:ext cx="54319" cy="1976425"/>
            </a:xfrm>
            <a:prstGeom prst="line">
              <a:avLst/>
            </a:prstGeom>
            <a:noFill/>
            <a:ln w="57150">
              <a:solidFill>
                <a:srgbClr val="BBE0E3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8980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7313" tIns="44450" rIns="87313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07" name="Line 251"/>
            <p:cNvSpPr>
              <a:spLocks noChangeShapeType="1"/>
            </p:cNvSpPr>
            <p:nvPr/>
          </p:nvSpPr>
          <p:spPr bwMode="auto">
            <a:xfrm rot="19661464">
              <a:off x="5088150" y="3420164"/>
              <a:ext cx="6362" cy="2033602"/>
            </a:xfrm>
            <a:prstGeom prst="line">
              <a:avLst/>
            </a:prstGeom>
            <a:noFill/>
            <a:ln w="57150">
              <a:solidFill>
                <a:srgbClr val="BBE0E3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8980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7313" tIns="44450" rIns="87313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08" name="Line 253"/>
            <p:cNvSpPr>
              <a:spLocks noChangeShapeType="1"/>
            </p:cNvSpPr>
            <p:nvPr/>
          </p:nvSpPr>
          <p:spPr bwMode="auto">
            <a:xfrm rot="17953037">
              <a:off x="4558748" y="4096225"/>
              <a:ext cx="10578" cy="2182422"/>
            </a:xfrm>
            <a:prstGeom prst="line">
              <a:avLst/>
            </a:prstGeom>
            <a:noFill/>
            <a:ln w="57150">
              <a:solidFill>
                <a:srgbClr val="BBE0E3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8980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7313" tIns="44450" rIns="87313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09" name="Line 254"/>
            <p:cNvSpPr>
              <a:spLocks noChangeShapeType="1"/>
            </p:cNvSpPr>
            <p:nvPr/>
          </p:nvSpPr>
          <p:spPr bwMode="auto">
            <a:xfrm rot="1753037" flipH="1">
              <a:off x="6914661" y="3533853"/>
              <a:ext cx="251072" cy="2014899"/>
            </a:xfrm>
            <a:prstGeom prst="line">
              <a:avLst/>
            </a:prstGeom>
            <a:noFill/>
            <a:ln w="57150">
              <a:solidFill>
                <a:srgbClr val="BBE0E3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8980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7313" tIns="44450" rIns="87313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10" name="Line 255"/>
            <p:cNvSpPr>
              <a:spLocks noChangeShapeType="1"/>
            </p:cNvSpPr>
            <p:nvPr/>
          </p:nvSpPr>
          <p:spPr bwMode="auto">
            <a:xfrm rot="5400000">
              <a:off x="5373270" y="3831317"/>
              <a:ext cx="72007" cy="3888432"/>
            </a:xfrm>
            <a:prstGeom prst="line">
              <a:avLst/>
            </a:prstGeom>
            <a:noFill/>
            <a:ln w="57150">
              <a:solidFill>
                <a:srgbClr val="BBE0E3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8980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7313" tIns="44450" rIns="87313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grpSp>
          <p:nvGrpSpPr>
            <p:cNvPr id="111" name="Group 256"/>
            <p:cNvGrpSpPr>
              <a:grpSpLocks/>
            </p:cNvGrpSpPr>
            <p:nvPr/>
          </p:nvGrpSpPr>
          <p:grpSpPr bwMode="auto">
            <a:xfrm>
              <a:off x="5024438" y="4429133"/>
              <a:ext cx="1785937" cy="1495418"/>
              <a:chOff x="-339" y="987"/>
              <a:chExt cx="4284" cy="4284"/>
            </a:xfrm>
          </p:grpSpPr>
          <p:sp>
            <p:nvSpPr>
              <p:cNvPr id="118" name="Oval 257"/>
              <p:cNvSpPr>
                <a:spLocks noChangeArrowheads="1"/>
              </p:cNvSpPr>
              <p:nvPr/>
            </p:nvSpPr>
            <p:spPr bwMode="auto">
              <a:xfrm>
                <a:off x="612" y="1939"/>
                <a:ext cx="2381" cy="2381"/>
              </a:xfrm>
              <a:prstGeom prst="ellipse">
                <a:avLst/>
              </a:prstGeom>
              <a:solidFill>
                <a:srgbClr val="BBE0E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81320" dir="2319588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87313" tIns="44450" rIns="87313" bIns="4445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19" name="AutoShape 258"/>
              <p:cNvSpPr>
                <a:spLocks noChangeArrowheads="1"/>
              </p:cNvSpPr>
              <p:nvPr/>
            </p:nvSpPr>
            <p:spPr bwMode="auto">
              <a:xfrm>
                <a:off x="-72" y="1254"/>
                <a:ext cx="3750" cy="3750"/>
              </a:xfrm>
              <a:custGeom>
                <a:avLst/>
                <a:gdLst>
                  <a:gd name="G0" fmla="+- 861 0 0"/>
                  <a:gd name="G1" fmla="+- 21600 0 861"/>
                  <a:gd name="G2" fmla="+- 21600 0 861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861" y="10800"/>
                    </a:moveTo>
                    <a:cubicBezTo>
                      <a:pt x="861" y="16289"/>
                      <a:pt x="5311" y="20739"/>
                      <a:pt x="10800" y="20739"/>
                    </a:cubicBezTo>
                    <a:cubicBezTo>
                      <a:pt x="16289" y="20739"/>
                      <a:pt x="20739" y="16289"/>
                      <a:pt x="20739" y="10800"/>
                    </a:cubicBezTo>
                    <a:cubicBezTo>
                      <a:pt x="20739" y="5311"/>
                      <a:pt x="16289" y="861"/>
                      <a:pt x="10800" y="861"/>
                    </a:cubicBezTo>
                    <a:cubicBezTo>
                      <a:pt x="5311" y="861"/>
                      <a:pt x="861" y="5311"/>
                      <a:pt x="861" y="10800"/>
                    </a:cubicBezTo>
                    <a:close/>
                  </a:path>
                </a:pathLst>
              </a:custGeom>
              <a:solidFill>
                <a:srgbClr val="BBE0E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81320" dir="2319588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87313" tIns="44450" rIns="87313" bIns="4445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20" name="AutoShape 259"/>
              <p:cNvSpPr>
                <a:spLocks noChangeArrowheads="1"/>
              </p:cNvSpPr>
              <p:nvPr/>
            </p:nvSpPr>
            <p:spPr bwMode="auto">
              <a:xfrm>
                <a:off x="-339" y="987"/>
                <a:ext cx="4284" cy="4284"/>
              </a:xfrm>
              <a:custGeom>
                <a:avLst/>
                <a:gdLst>
                  <a:gd name="G0" fmla="+- 861 0 0"/>
                  <a:gd name="G1" fmla="+- 21600 0 861"/>
                  <a:gd name="G2" fmla="+- 21600 0 861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861" y="10800"/>
                    </a:moveTo>
                    <a:cubicBezTo>
                      <a:pt x="861" y="16289"/>
                      <a:pt x="5311" y="20739"/>
                      <a:pt x="10800" y="20739"/>
                    </a:cubicBezTo>
                    <a:cubicBezTo>
                      <a:pt x="16289" y="20739"/>
                      <a:pt x="20739" y="16289"/>
                      <a:pt x="20739" y="10800"/>
                    </a:cubicBezTo>
                    <a:cubicBezTo>
                      <a:pt x="20739" y="5311"/>
                      <a:pt x="16289" y="861"/>
                      <a:pt x="10800" y="861"/>
                    </a:cubicBezTo>
                    <a:cubicBezTo>
                      <a:pt x="5311" y="861"/>
                      <a:pt x="861" y="5311"/>
                      <a:pt x="861" y="10800"/>
                    </a:cubicBezTo>
                    <a:close/>
                  </a:path>
                </a:pathLst>
              </a:custGeom>
              <a:solidFill>
                <a:srgbClr val="BBE0E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81320" dir="2319588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87313" tIns="44450" rIns="87313" bIns="4445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  <p:grpSp>
          <p:nvGrpSpPr>
            <p:cNvPr id="112" name="Group 260"/>
            <p:cNvGrpSpPr>
              <a:grpSpLocks/>
            </p:cNvGrpSpPr>
            <p:nvPr/>
          </p:nvGrpSpPr>
          <p:grpSpPr bwMode="auto">
            <a:xfrm>
              <a:off x="5167314" y="4572008"/>
              <a:ext cx="1514492" cy="1319207"/>
              <a:chOff x="2200" y="1298"/>
              <a:chExt cx="1230" cy="1232"/>
            </a:xfrm>
          </p:grpSpPr>
          <p:sp>
            <p:nvSpPr>
              <p:cNvPr id="114" name="Oval 261"/>
              <p:cNvSpPr>
                <a:spLocks noChangeArrowheads="1"/>
              </p:cNvSpPr>
              <p:nvPr/>
            </p:nvSpPr>
            <p:spPr bwMode="gray">
              <a:xfrm>
                <a:off x="2200" y="1298"/>
                <a:ext cx="1230" cy="123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15" name="Oval 262"/>
              <p:cNvSpPr>
                <a:spLocks noChangeArrowheads="1"/>
              </p:cNvSpPr>
              <p:nvPr/>
            </p:nvSpPr>
            <p:spPr bwMode="gray">
              <a:xfrm>
                <a:off x="2215" y="1305"/>
                <a:ext cx="1201" cy="120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16" name="Oval 263"/>
              <p:cNvSpPr>
                <a:spLocks noChangeArrowheads="1"/>
              </p:cNvSpPr>
              <p:nvPr/>
            </p:nvSpPr>
            <p:spPr bwMode="gray">
              <a:xfrm>
                <a:off x="2227" y="1316"/>
                <a:ext cx="1143" cy="112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17" name="Oval 264"/>
              <p:cNvSpPr>
                <a:spLocks noChangeArrowheads="1"/>
              </p:cNvSpPr>
              <p:nvPr/>
            </p:nvSpPr>
            <p:spPr bwMode="gray">
              <a:xfrm>
                <a:off x="2294" y="1348"/>
                <a:ext cx="1017" cy="91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</p:grpSp>
      <p:grpSp>
        <p:nvGrpSpPr>
          <p:cNvPr id="74" name="Group 271"/>
          <p:cNvGrpSpPr>
            <a:grpSpLocks/>
          </p:cNvGrpSpPr>
          <p:nvPr/>
        </p:nvGrpSpPr>
        <p:grpSpPr bwMode="auto">
          <a:xfrm>
            <a:off x="905181" y="3017369"/>
            <a:ext cx="1456581" cy="1384846"/>
            <a:chOff x="590" y="1015"/>
            <a:chExt cx="696" cy="698"/>
          </a:xfrm>
        </p:grpSpPr>
        <p:sp>
          <p:nvSpPr>
            <p:cNvPr id="75" name="Oval 272"/>
            <p:cNvSpPr>
              <a:spLocks noChangeArrowheads="1"/>
            </p:cNvSpPr>
            <p:nvPr/>
          </p:nvSpPr>
          <p:spPr bwMode="gray">
            <a:xfrm>
              <a:off x="590" y="1015"/>
              <a:ext cx="696" cy="698"/>
            </a:xfrm>
            <a:prstGeom prst="ellipse">
              <a:avLst/>
            </a:prstGeom>
            <a:gradFill rotWithShape="1">
              <a:gsLst>
                <a:gs pos="0">
                  <a:srgbClr val="CCFF66">
                    <a:gamma/>
                    <a:shade val="46275"/>
                    <a:invGamma/>
                  </a:srgbClr>
                </a:gs>
                <a:gs pos="100000">
                  <a:srgbClr val="CCFF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76" name="Oval 273"/>
            <p:cNvSpPr>
              <a:spLocks noChangeArrowheads="1"/>
            </p:cNvSpPr>
            <p:nvPr/>
          </p:nvSpPr>
          <p:spPr bwMode="gray">
            <a:xfrm>
              <a:off x="598" y="1024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CCFF66">
                    <a:alpha val="0"/>
                  </a:srgbClr>
                </a:gs>
                <a:gs pos="100000">
                  <a:srgbClr val="CCFF66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77" name="Oval 274"/>
            <p:cNvSpPr>
              <a:spLocks noChangeArrowheads="1"/>
            </p:cNvSpPr>
            <p:nvPr/>
          </p:nvSpPr>
          <p:spPr bwMode="gray">
            <a:xfrm>
              <a:off x="615" y="1046"/>
              <a:ext cx="647" cy="636"/>
            </a:xfrm>
            <a:prstGeom prst="ellipse">
              <a:avLst/>
            </a:prstGeom>
            <a:gradFill rotWithShape="1">
              <a:gsLst>
                <a:gs pos="0">
                  <a:srgbClr val="CCFF66">
                    <a:gamma/>
                    <a:shade val="79216"/>
                    <a:invGamma/>
                  </a:srgbClr>
                </a:gs>
                <a:gs pos="100000">
                  <a:srgbClr val="CCFF66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78" name="Oval 275"/>
            <p:cNvSpPr>
              <a:spLocks noChangeArrowheads="1"/>
            </p:cNvSpPr>
            <p:nvPr/>
          </p:nvSpPr>
          <p:spPr bwMode="gray">
            <a:xfrm>
              <a:off x="651" y="1026"/>
              <a:ext cx="576" cy="516"/>
            </a:xfrm>
            <a:prstGeom prst="ellipse">
              <a:avLst/>
            </a:prstGeom>
            <a:gradFill rotWithShape="1">
              <a:gsLst>
                <a:gs pos="0">
                  <a:srgbClr val="CCFF66">
                    <a:gamma/>
                    <a:tint val="0"/>
                    <a:invGamma/>
                  </a:srgbClr>
                </a:gs>
                <a:gs pos="100000">
                  <a:srgbClr val="CCFF66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pic>
        <p:nvPicPr>
          <p:cNvPr id="101" name="그림 10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8746" y="2263479"/>
            <a:ext cx="1303574" cy="551512"/>
          </a:xfrm>
          <a:prstGeom prst="rect">
            <a:avLst/>
          </a:prstGeom>
          <a:noFill/>
        </p:spPr>
      </p:pic>
      <p:pic>
        <p:nvPicPr>
          <p:cNvPr id="104" name="그림 10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1948" y="3463602"/>
            <a:ext cx="1255796" cy="518016"/>
          </a:xfrm>
          <a:prstGeom prst="rect">
            <a:avLst/>
          </a:prstGeom>
        </p:spPr>
      </p:pic>
      <p:pic>
        <p:nvPicPr>
          <p:cNvPr id="121" name="그림 1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196" y="4365091"/>
            <a:ext cx="1189314" cy="691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3" name="그림 122"/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453" y="1628800"/>
            <a:ext cx="1213029" cy="48357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10" y="4306992"/>
            <a:ext cx="1124107" cy="1095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869160"/>
            <a:ext cx="1033497" cy="901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5" name="그림 12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06" y="1868233"/>
            <a:ext cx="886106" cy="889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55390"/>
            <a:ext cx="4533869" cy="618597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92696"/>
            <a:ext cx="4343112" cy="5975151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404813"/>
            <a:ext cx="35036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동녘B" pitchFamily="18" charset="-127"/>
                <a:ea typeface="HY동녘B" pitchFamily="18" charset="-127"/>
              </a:rPr>
              <a:t>10. </a:t>
            </a:r>
            <a:r>
              <a:rPr lang="ko-KR" alt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Y동녘B" pitchFamily="18" charset="-127"/>
                <a:ea typeface="HY동녘B" pitchFamily="18" charset="-127"/>
              </a:rPr>
              <a:t>영업등록증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동녘B" pitchFamily="18" charset="-127"/>
                <a:ea typeface="HY동녘B" pitchFamily="18" charset="-127"/>
              </a:rPr>
              <a:t>사업자등록증</a:t>
            </a:r>
            <a:endParaRPr lang="ko-KR" alt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3686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0" y="829873"/>
            <a:ext cx="4369092" cy="576747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908720"/>
            <a:ext cx="4115419" cy="568863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0825" y="404813"/>
            <a:ext cx="43211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동녘B" pitchFamily="18" charset="-127"/>
                <a:ea typeface="HY동녘B" pitchFamily="18" charset="-127"/>
              </a:rPr>
              <a:t>10.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동녘B" pitchFamily="18" charset="-127"/>
                <a:ea typeface="HY동녘B" pitchFamily="18" charset="-127"/>
              </a:rPr>
              <a:t>ISO9001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동녘B" pitchFamily="18" charset="-127"/>
                <a:ea typeface="HY동녘B" pitchFamily="18" charset="-127"/>
              </a:rPr>
              <a:t>인증서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동녘B" pitchFamily="18" charset="-127"/>
                <a:ea typeface="HY동녘B" pitchFamily="18" charset="-127"/>
              </a:rPr>
              <a:t>유기가공식품인증서</a:t>
            </a:r>
            <a:endParaRPr lang="ko-KR" alt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6842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679376" y="3184401"/>
            <a:ext cx="7920880" cy="259228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8299991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139952" y="4149080"/>
            <a:ext cx="231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ko-KR" alt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C:\Users\use\Desktop\img_happy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268760"/>
            <a:ext cx="2162175" cy="372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105060" y="2381435"/>
            <a:ext cx="30606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맑은 고딕" pitchFamily="50" charset="-127"/>
              </a:rPr>
              <a:t>3.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맑은 고딕" pitchFamily="50" charset="-127"/>
              </a:rPr>
              <a:t>경영방침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맑은 고딕" pitchFamily="50" charset="-127"/>
              </a:rPr>
              <a:t> 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맑은 고딕" pitchFamily="50" charset="-127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120661" y="2812866"/>
            <a:ext cx="2725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맑은 고딕" pitchFamily="50" charset="-127"/>
              </a:rPr>
              <a:t>4.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맑은 고딕" pitchFamily="50" charset="-127"/>
              </a:rPr>
              <a:t>공장 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맑은 고딕" pitchFamily="50" charset="-127"/>
              </a:rPr>
              <a:t>Lay-out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ea typeface="맑은 고딕" pitchFamily="50" charset="-127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110913" y="1955361"/>
            <a:ext cx="30606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맑은 고딕" pitchFamily="50" charset="-127"/>
              </a:rPr>
              <a:t>2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맑은 고딕" pitchFamily="50" charset="-127"/>
              </a:rPr>
              <a:t>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맑은 고딕" pitchFamily="50" charset="-127"/>
              </a:rPr>
              <a:t>회사연혁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ea typeface="맑은 고딕" pitchFamily="50" charset="-127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5001979" y="2276872"/>
            <a:ext cx="2817954" cy="4763"/>
          </a:xfrm>
          <a:prstGeom prst="line">
            <a:avLst/>
          </a:prstGeom>
          <a:noFill/>
          <a:ln w="25400" cap="rnd">
            <a:solidFill>
              <a:srgbClr val="FF66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 sz="2000" b="1" i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맑은 고딕" pitchFamily="50" charset="-127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5010771" y="2704157"/>
            <a:ext cx="2817954" cy="4763"/>
          </a:xfrm>
          <a:prstGeom prst="line">
            <a:avLst/>
          </a:prstGeom>
          <a:noFill/>
          <a:ln w="25400" cap="rnd">
            <a:solidFill>
              <a:srgbClr val="FF66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 sz="2000" b="1" i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맑은 고딕" pitchFamily="50" charset="-127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5011747" y="3140968"/>
            <a:ext cx="2817954" cy="4763"/>
          </a:xfrm>
          <a:prstGeom prst="line">
            <a:avLst/>
          </a:prstGeom>
          <a:noFill/>
          <a:ln w="25400" cap="rnd">
            <a:solidFill>
              <a:srgbClr val="FF66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 sz="2000" b="1" i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맑은 고딕" pitchFamily="50" charset="-127"/>
            </a:endParaRPr>
          </a:p>
        </p:txBody>
      </p:sp>
      <p:sp>
        <p:nvSpPr>
          <p:cNvPr id="11" name="양쪽 대괄호 10"/>
          <p:cNvSpPr/>
          <p:nvPr/>
        </p:nvSpPr>
        <p:spPr bwMode="auto">
          <a:xfrm>
            <a:off x="3708170" y="1311183"/>
            <a:ext cx="5151809" cy="5214161"/>
          </a:xfrm>
          <a:prstGeom prst="bracketPair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85763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산돌고딕 L" pitchFamily="18" charset="-127"/>
              <a:ea typeface="산돌고딕 L" pitchFamily="18" charset="-127"/>
            </a:endParaRPr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 flipV="1">
            <a:off x="5025614" y="3573016"/>
            <a:ext cx="2817954" cy="4763"/>
          </a:xfrm>
          <a:prstGeom prst="line">
            <a:avLst/>
          </a:prstGeom>
          <a:noFill/>
          <a:ln w="25400" cap="rnd">
            <a:solidFill>
              <a:srgbClr val="FF66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 sz="2000" b="1" i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맑은 고딕" pitchFamily="50" charset="-127"/>
            </a:endParaRP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flipV="1">
            <a:off x="5010668" y="4000301"/>
            <a:ext cx="2817954" cy="4763"/>
          </a:xfrm>
          <a:prstGeom prst="line">
            <a:avLst/>
          </a:prstGeom>
          <a:noFill/>
          <a:ln w="25400" cap="rnd">
            <a:solidFill>
              <a:srgbClr val="FF66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 sz="2000" b="1" i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맑은 고딕" pitchFamily="50" charset="-127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5111707" y="1545412"/>
            <a:ext cx="30606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맑은 고딕" pitchFamily="50" charset="-127"/>
              </a:rPr>
              <a:t>1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맑은 고딕" pitchFamily="50" charset="-127"/>
              </a:rPr>
              <a:t>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맑은 고딕" pitchFamily="50" charset="-127"/>
              </a:rPr>
              <a:t>회사개요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ea typeface="맑은 고딕" pitchFamily="50" charset="-127"/>
            </a:endParaRPr>
          </a:p>
        </p:txBody>
      </p:sp>
      <p:sp>
        <p:nvSpPr>
          <p:cNvPr id="37" name="Line 12"/>
          <p:cNvSpPr>
            <a:spLocks noChangeShapeType="1"/>
          </p:cNvSpPr>
          <p:nvPr/>
        </p:nvSpPr>
        <p:spPr bwMode="auto">
          <a:xfrm flipV="1">
            <a:off x="5002773" y="1867993"/>
            <a:ext cx="2817954" cy="4763"/>
          </a:xfrm>
          <a:prstGeom prst="line">
            <a:avLst/>
          </a:prstGeom>
          <a:noFill/>
          <a:ln w="25400" cap="rnd">
            <a:solidFill>
              <a:srgbClr val="FF66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 sz="2000" b="1" i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맑은 고딕" pitchFamily="50" charset="-127"/>
            </a:endParaRPr>
          </a:p>
        </p:txBody>
      </p:sp>
      <p:sp>
        <p:nvSpPr>
          <p:cNvPr id="38" name="대각선 방향의 모서리가 둥근 사각형 37"/>
          <p:cNvSpPr/>
          <p:nvPr/>
        </p:nvSpPr>
        <p:spPr bwMode="auto">
          <a:xfrm>
            <a:off x="5236096" y="268628"/>
            <a:ext cx="2016224" cy="1000132"/>
          </a:xfrm>
          <a:prstGeom prst="round2Diag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  <p:txBody>
          <a:bodyPr vert="horz" wrap="none" lIns="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85763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목          차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117621" y="3245531"/>
            <a:ext cx="19546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맑은 고딕" pitchFamily="50" charset="-127"/>
              </a:rPr>
              <a:t>5.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맑은 고딕" pitchFamily="50" charset="-127"/>
              </a:rPr>
              <a:t>조직도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맑은 고딕" pitchFamily="50" charset="-127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5120595" y="3665856"/>
            <a:ext cx="21317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맑은 고딕" pitchFamily="50" charset="-127"/>
              </a:rPr>
              <a:t>6.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맑은 고딕" pitchFamily="50" charset="-127"/>
              </a:rPr>
              <a:t>제조공정 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ea typeface="맑은 고딕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19515" y="4089079"/>
            <a:ext cx="1952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7.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특징 및 장점</a:t>
            </a:r>
            <a:endParaRPr lang="ko-KR" altLang="en-US" sz="2000" dirty="0">
              <a:latin typeface="+mn-ea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flipV="1">
            <a:off x="5020193" y="4432349"/>
            <a:ext cx="2817954" cy="4763"/>
          </a:xfrm>
          <a:prstGeom prst="line">
            <a:avLst/>
          </a:prstGeom>
          <a:noFill/>
          <a:ln w="25400" cap="rnd">
            <a:solidFill>
              <a:srgbClr val="FF66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 sz="2000" b="1" i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맑은 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30083" y="4973106"/>
            <a:ext cx="2632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9.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제조설비 보유현황</a:t>
            </a:r>
            <a:endParaRPr lang="ko-KR" altLang="en-US" sz="2000" dirty="0">
              <a:latin typeface="+mn-ea"/>
            </a:endParaRPr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V="1">
            <a:off x="5010668" y="4869160"/>
            <a:ext cx="2817954" cy="4763"/>
          </a:xfrm>
          <a:prstGeom prst="line">
            <a:avLst/>
          </a:prstGeom>
          <a:noFill/>
          <a:ln w="25400" cap="rnd">
            <a:solidFill>
              <a:srgbClr val="FF66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 sz="2000" b="1" i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맑은 고딕" pitchFamily="50" charset="-127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53" y="4138530"/>
            <a:ext cx="1001869" cy="976347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32" y="2516388"/>
            <a:ext cx="1363244" cy="1391552"/>
          </a:xfrm>
          <a:prstGeom prst="rect">
            <a:avLst/>
          </a:prstGeom>
        </p:spPr>
      </p:pic>
      <p:sp>
        <p:nvSpPr>
          <p:cNvPr id="42" name="Line 12"/>
          <p:cNvSpPr>
            <a:spLocks noChangeShapeType="1"/>
          </p:cNvSpPr>
          <p:nvPr/>
        </p:nvSpPr>
        <p:spPr bwMode="auto">
          <a:xfrm flipV="1">
            <a:off x="5013417" y="5296445"/>
            <a:ext cx="2817954" cy="4763"/>
          </a:xfrm>
          <a:prstGeom prst="line">
            <a:avLst/>
          </a:prstGeom>
          <a:noFill/>
          <a:ln w="25400" cap="rnd">
            <a:solidFill>
              <a:srgbClr val="FF66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 sz="2000" b="1" i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맑은 고딕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21167" y="4541675"/>
            <a:ext cx="1516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8.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생산제품</a:t>
            </a:r>
            <a:endParaRPr lang="ko-KR" altLang="en-US" sz="2000" dirty="0">
              <a:latin typeface="+mn-e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44160" y="5373216"/>
            <a:ext cx="2012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10.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주요 거래처</a:t>
            </a:r>
            <a:endParaRPr lang="ko-KR" altLang="en-US" sz="2000" dirty="0">
              <a:latin typeface="+mn-ea"/>
            </a:endParaRPr>
          </a:p>
        </p:txBody>
      </p:sp>
      <p:sp>
        <p:nvSpPr>
          <p:cNvPr id="47" name="Line 12"/>
          <p:cNvSpPr>
            <a:spLocks noChangeShapeType="1"/>
          </p:cNvSpPr>
          <p:nvPr/>
        </p:nvSpPr>
        <p:spPr bwMode="auto">
          <a:xfrm flipV="1">
            <a:off x="5027494" y="5733256"/>
            <a:ext cx="2817954" cy="4763"/>
          </a:xfrm>
          <a:prstGeom prst="line">
            <a:avLst/>
          </a:prstGeom>
          <a:noFill/>
          <a:ln w="25400" cap="rnd">
            <a:solidFill>
              <a:srgbClr val="FF66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 sz="2000" b="1" i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맑은 고딕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44160" y="5805264"/>
            <a:ext cx="2268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11. </a:t>
            </a:r>
            <a:r>
              <a:rPr lang="ko-KR" alt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영업등록증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외</a:t>
            </a:r>
            <a:endParaRPr lang="ko-KR" altLang="en-US" sz="2000" dirty="0">
              <a:latin typeface="+mn-ea"/>
            </a:endParaRPr>
          </a:p>
        </p:txBody>
      </p:sp>
      <p:sp>
        <p:nvSpPr>
          <p:cNvPr id="49" name="Line 12"/>
          <p:cNvSpPr>
            <a:spLocks noChangeShapeType="1"/>
          </p:cNvSpPr>
          <p:nvPr/>
        </p:nvSpPr>
        <p:spPr bwMode="auto">
          <a:xfrm flipV="1">
            <a:off x="5027494" y="6128603"/>
            <a:ext cx="2817954" cy="4763"/>
          </a:xfrm>
          <a:prstGeom prst="line">
            <a:avLst/>
          </a:prstGeom>
          <a:noFill/>
          <a:ln w="25400" cap="rnd">
            <a:solidFill>
              <a:srgbClr val="FF66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 sz="2000" b="1" i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136" y="1124744"/>
            <a:ext cx="1736664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\Desktop\3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382" y="4418062"/>
            <a:ext cx="2857500" cy="1997075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31" name="Picture 3" descr="C:\Users\USER\Desktop\꽃잎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8780"/>
            <a:ext cx="7696200" cy="2828925"/>
          </a:xfrm>
          <a:prstGeom prst="rect">
            <a:avLst/>
          </a:prstGeom>
          <a:noFill/>
        </p:spPr>
      </p:pic>
      <p:grpSp>
        <p:nvGrpSpPr>
          <p:cNvPr id="30" name="그룹 29"/>
          <p:cNvGrpSpPr/>
          <p:nvPr/>
        </p:nvGrpSpPr>
        <p:grpSpPr>
          <a:xfrm>
            <a:off x="415329" y="1101502"/>
            <a:ext cx="7452321" cy="5256584"/>
            <a:chOff x="1" y="764704"/>
            <a:chExt cx="9144000" cy="5832716"/>
          </a:xfrm>
        </p:grpSpPr>
        <p:pic>
          <p:nvPicPr>
            <p:cNvPr id="47" name="Picture 2" descr="C:\Users\USER\Desktop\123s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Diffused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764704"/>
              <a:ext cx="9144000" cy="5832716"/>
            </a:xfrm>
            <a:prstGeom prst="rect">
              <a:avLst/>
            </a:prstGeom>
            <a:noFill/>
          </p:spPr>
        </p:pic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726271" y="1154183"/>
              <a:ext cx="7796644" cy="5021896"/>
              <a:chOff x="595" y="1006"/>
              <a:chExt cx="4644" cy="2669"/>
            </a:xfrm>
          </p:grpSpPr>
          <p:sp>
            <p:nvSpPr>
              <p:cNvPr id="4104" name="Rectangle 17"/>
              <p:cNvSpPr>
                <a:spLocks noChangeArrowheads="1"/>
              </p:cNvSpPr>
              <p:nvPr/>
            </p:nvSpPr>
            <p:spPr bwMode="auto">
              <a:xfrm>
                <a:off x="595" y="1006"/>
                <a:ext cx="858" cy="219"/>
              </a:xfrm>
              <a:prstGeom prst="rect">
                <a:avLst/>
              </a:prstGeom>
              <a:solidFill>
                <a:srgbClr val="C00000">
                  <a:alpha val="34000"/>
                </a:srgbClr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ko-KR" altLang="en-US" sz="1200" dirty="0">
                    <a:solidFill>
                      <a:schemeClr val="bg1"/>
                    </a:solidFill>
                    <a:latin typeface="HY헤드라인M" pitchFamily="18" charset="-127"/>
                    <a:ea typeface="HY헤드라인M" pitchFamily="18" charset="-127"/>
                  </a:rPr>
                  <a:t>회 사 명</a:t>
                </a:r>
              </a:p>
            </p:txBody>
          </p:sp>
          <p:sp>
            <p:nvSpPr>
              <p:cNvPr id="4105" name="Rectangle 18"/>
              <p:cNvSpPr>
                <a:spLocks noChangeArrowheads="1"/>
              </p:cNvSpPr>
              <p:nvPr/>
            </p:nvSpPr>
            <p:spPr bwMode="auto">
              <a:xfrm>
                <a:off x="595" y="1278"/>
                <a:ext cx="858" cy="219"/>
              </a:xfrm>
              <a:prstGeom prst="rect">
                <a:avLst/>
              </a:prstGeom>
              <a:solidFill>
                <a:srgbClr val="C00000">
                  <a:alpha val="34000"/>
                </a:srgbClr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ko-KR" altLang="en-US" sz="1200">
                    <a:solidFill>
                      <a:schemeClr val="bg1"/>
                    </a:solidFill>
                    <a:latin typeface="HY헤드라인M" pitchFamily="18" charset="-127"/>
                    <a:ea typeface="HY헤드라인M" pitchFamily="18" charset="-127"/>
                  </a:rPr>
                  <a:t>대표이사</a:t>
                </a:r>
              </a:p>
            </p:txBody>
          </p:sp>
          <p:sp>
            <p:nvSpPr>
              <p:cNvPr id="4106" name="Rectangle 19"/>
              <p:cNvSpPr>
                <a:spLocks noChangeArrowheads="1"/>
              </p:cNvSpPr>
              <p:nvPr/>
            </p:nvSpPr>
            <p:spPr bwMode="auto">
              <a:xfrm>
                <a:off x="595" y="1552"/>
                <a:ext cx="858" cy="219"/>
              </a:xfrm>
              <a:prstGeom prst="rect">
                <a:avLst/>
              </a:prstGeom>
              <a:solidFill>
                <a:srgbClr val="C00000">
                  <a:alpha val="34000"/>
                </a:srgbClr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ko-KR" altLang="en-US" sz="1200">
                    <a:solidFill>
                      <a:schemeClr val="bg1"/>
                    </a:solidFill>
                    <a:latin typeface="HY헤드라인M" pitchFamily="18" charset="-127"/>
                    <a:ea typeface="HY헤드라인M" pitchFamily="18" charset="-127"/>
                  </a:rPr>
                  <a:t>자 본 금</a:t>
                </a:r>
              </a:p>
            </p:txBody>
          </p:sp>
          <p:sp>
            <p:nvSpPr>
              <p:cNvPr id="4107" name="Rectangle 20"/>
              <p:cNvSpPr>
                <a:spLocks noChangeArrowheads="1"/>
              </p:cNvSpPr>
              <p:nvPr/>
            </p:nvSpPr>
            <p:spPr bwMode="auto">
              <a:xfrm>
                <a:off x="595" y="1824"/>
                <a:ext cx="858" cy="219"/>
              </a:xfrm>
              <a:prstGeom prst="rect">
                <a:avLst/>
              </a:prstGeom>
              <a:solidFill>
                <a:srgbClr val="C00000">
                  <a:alpha val="34000"/>
                </a:srgbClr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ko-KR" altLang="en-US" sz="1200" dirty="0">
                    <a:solidFill>
                      <a:schemeClr val="bg1"/>
                    </a:solidFill>
                    <a:latin typeface="HY헤드라인M" pitchFamily="18" charset="-127"/>
                    <a:ea typeface="HY헤드라인M" pitchFamily="18" charset="-127"/>
                  </a:rPr>
                  <a:t>매      출</a:t>
                </a:r>
              </a:p>
            </p:txBody>
          </p:sp>
          <p:sp>
            <p:nvSpPr>
              <p:cNvPr id="4109" name="Rectangle 22"/>
              <p:cNvSpPr>
                <a:spLocks noChangeArrowheads="1"/>
              </p:cNvSpPr>
              <p:nvPr/>
            </p:nvSpPr>
            <p:spPr bwMode="auto">
              <a:xfrm>
                <a:off x="595" y="2087"/>
                <a:ext cx="858" cy="466"/>
              </a:xfrm>
              <a:prstGeom prst="rect">
                <a:avLst/>
              </a:prstGeom>
              <a:solidFill>
                <a:srgbClr val="C00000">
                  <a:alpha val="34000"/>
                </a:srgbClr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ko-KR" altLang="en-US" sz="1200" dirty="0">
                    <a:solidFill>
                      <a:schemeClr val="bg1"/>
                    </a:solidFill>
                    <a:latin typeface="HY헤드라인M" pitchFamily="18" charset="-127"/>
                    <a:ea typeface="HY헤드라인M" pitchFamily="18" charset="-127"/>
                  </a:rPr>
                  <a:t>취급품목</a:t>
                </a:r>
              </a:p>
            </p:txBody>
          </p:sp>
          <p:sp>
            <p:nvSpPr>
              <p:cNvPr id="4110" name="Rectangle 23"/>
              <p:cNvSpPr>
                <a:spLocks noChangeArrowheads="1"/>
              </p:cNvSpPr>
              <p:nvPr/>
            </p:nvSpPr>
            <p:spPr bwMode="auto">
              <a:xfrm>
                <a:off x="595" y="2596"/>
                <a:ext cx="858" cy="373"/>
              </a:xfrm>
              <a:prstGeom prst="rect">
                <a:avLst/>
              </a:prstGeom>
              <a:solidFill>
                <a:srgbClr val="C00000">
                  <a:alpha val="34000"/>
                </a:srgbClr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ko-KR" altLang="en-US" sz="1200">
                    <a:solidFill>
                      <a:schemeClr val="bg1"/>
                    </a:solidFill>
                    <a:latin typeface="HY헤드라인M" pitchFamily="18" charset="-127"/>
                    <a:ea typeface="HY헤드라인M" pitchFamily="18" charset="-127"/>
                  </a:rPr>
                  <a:t>본사주소</a:t>
                </a:r>
              </a:p>
            </p:txBody>
          </p:sp>
          <p:sp>
            <p:nvSpPr>
              <p:cNvPr id="4112" name="Rectangle 25"/>
              <p:cNvSpPr>
                <a:spLocks noChangeArrowheads="1"/>
              </p:cNvSpPr>
              <p:nvPr/>
            </p:nvSpPr>
            <p:spPr bwMode="auto">
              <a:xfrm>
                <a:off x="595" y="3185"/>
                <a:ext cx="858" cy="21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dirty="0">
                    <a:solidFill>
                      <a:schemeClr val="bg1"/>
                    </a:solidFill>
                    <a:latin typeface="HY헤드라인M" pitchFamily="18" charset="-127"/>
                    <a:ea typeface="HY헤드라인M" pitchFamily="18" charset="-127"/>
                  </a:rPr>
                  <a:t>전화번호</a:t>
                </a:r>
              </a:p>
            </p:txBody>
          </p:sp>
          <p:sp>
            <p:nvSpPr>
              <p:cNvPr id="4113" name="Rectangle 26"/>
              <p:cNvSpPr>
                <a:spLocks noChangeArrowheads="1"/>
              </p:cNvSpPr>
              <p:nvPr/>
            </p:nvSpPr>
            <p:spPr bwMode="auto">
              <a:xfrm>
                <a:off x="595" y="3456"/>
                <a:ext cx="858" cy="21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dirty="0">
                    <a:solidFill>
                      <a:schemeClr val="bg1"/>
                    </a:solidFill>
                    <a:latin typeface="HY헤드라인M" pitchFamily="18" charset="-127"/>
                    <a:ea typeface="HY헤드라인M" pitchFamily="18" charset="-127"/>
                  </a:rPr>
                  <a:t>전자우편</a:t>
                </a:r>
              </a:p>
            </p:txBody>
          </p:sp>
          <p:sp>
            <p:nvSpPr>
              <p:cNvPr id="4114" name="Rectangle 27"/>
              <p:cNvSpPr>
                <a:spLocks noChangeArrowheads="1"/>
              </p:cNvSpPr>
              <p:nvPr/>
            </p:nvSpPr>
            <p:spPr bwMode="auto">
              <a:xfrm>
                <a:off x="1464" y="3185"/>
                <a:ext cx="1526" cy="219"/>
              </a:xfrm>
              <a:prstGeom prst="rect">
                <a:avLst/>
              </a:prstGeom>
              <a:gradFill rotWithShape="1">
                <a:gsLst>
                  <a:gs pos="0">
                    <a:srgbClr val="C4E6CA"/>
                  </a:gs>
                  <a:gs pos="100000">
                    <a:srgbClr val="FFFFFF">
                      <a:alpha val="20000"/>
                    </a:srgbClr>
                  </a:gs>
                </a:gsLst>
                <a:lin ang="2700000" scaled="1"/>
              </a:gradFill>
              <a:ln w="317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1400" b="1" dirty="0" smtClean="0">
                    <a:solidFill>
                      <a:srgbClr val="4D4D4D"/>
                    </a:solidFill>
                  </a:rPr>
                  <a:t>043)882-9021</a:t>
                </a:r>
                <a:endParaRPr lang="ko-KR" altLang="en-US" sz="1400" b="1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4115" name="Rectangle 28"/>
              <p:cNvSpPr>
                <a:spLocks noChangeArrowheads="1"/>
              </p:cNvSpPr>
              <p:nvPr/>
            </p:nvSpPr>
            <p:spPr bwMode="auto">
              <a:xfrm>
                <a:off x="1464" y="3456"/>
                <a:ext cx="1526" cy="219"/>
              </a:xfrm>
              <a:prstGeom prst="rect">
                <a:avLst/>
              </a:prstGeom>
              <a:gradFill rotWithShape="1">
                <a:gsLst>
                  <a:gs pos="0">
                    <a:srgbClr val="C4E6CA"/>
                  </a:gs>
                  <a:gs pos="100000">
                    <a:srgbClr val="FFFFFF">
                      <a:alpha val="20000"/>
                    </a:srgbClr>
                  </a:gs>
                </a:gsLst>
                <a:lin ang="2700000" scaled="1"/>
              </a:gradFill>
              <a:ln w="317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1400" b="1" dirty="0" smtClean="0">
                    <a:solidFill>
                      <a:srgbClr val="4D4D4D"/>
                    </a:solidFill>
                  </a:rPr>
                  <a:t>gaemi1214@naver.com</a:t>
                </a:r>
                <a:endParaRPr lang="ko-KR" altLang="en-US" sz="1400" b="1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4116" name="Rectangle 29"/>
              <p:cNvSpPr>
                <a:spLocks noChangeArrowheads="1"/>
              </p:cNvSpPr>
              <p:nvPr/>
            </p:nvSpPr>
            <p:spPr bwMode="auto">
              <a:xfrm>
                <a:off x="1505" y="1278"/>
                <a:ext cx="3734" cy="219"/>
              </a:xfrm>
              <a:prstGeom prst="rect">
                <a:avLst/>
              </a:prstGeom>
              <a:gradFill rotWithShape="1">
                <a:gsLst>
                  <a:gs pos="0">
                    <a:srgbClr val="C4E6CA"/>
                  </a:gs>
                  <a:gs pos="100000">
                    <a:srgbClr val="FFFFFF">
                      <a:alpha val="20000"/>
                    </a:srgbClr>
                  </a:gs>
                </a:gsLst>
                <a:lin ang="2700000" scaled="1"/>
              </a:gradFill>
              <a:ln w="317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400" b="1" dirty="0" smtClean="0">
                    <a:solidFill>
                      <a:srgbClr val="4D4D4D"/>
                    </a:solidFill>
                  </a:rPr>
                  <a:t>정  재  성</a:t>
                </a:r>
                <a:endParaRPr lang="ko-KR" altLang="en-US" sz="1400" b="1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4117" name="Rectangle 30"/>
              <p:cNvSpPr>
                <a:spLocks noChangeArrowheads="1"/>
              </p:cNvSpPr>
              <p:nvPr/>
            </p:nvSpPr>
            <p:spPr bwMode="auto">
              <a:xfrm>
                <a:off x="1505" y="1552"/>
                <a:ext cx="3734" cy="219"/>
              </a:xfrm>
              <a:prstGeom prst="rect">
                <a:avLst/>
              </a:prstGeom>
              <a:gradFill rotWithShape="1">
                <a:gsLst>
                  <a:gs pos="0">
                    <a:srgbClr val="C4E6CA"/>
                  </a:gs>
                  <a:gs pos="100000">
                    <a:srgbClr val="FFFFFF">
                      <a:alpha val="20000"/>
                    </a:srgbClr>
                  </a:gs>
                </a:gsLst>
                <a:lin ang="2700000" scaled="1"/>
              </a:gradFill>
              <a:ln w="317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1400" b="1" dirty="0" smtClean="0">
                    <a:solidFill>
                      <a:srgbClr val="4D4D4D"/>
                    </a:solidFill>
                  </a:rPr>
                  <a:t>4</a:t>
                </a:r>
                <a:r>
                  <a:rPr lang="ko-KR" altLang="en-US" sz="1400" b="1" dirty="0" smtClean="0">
                    <a:solidFill>
                      <a:srgbClr val="4D4D4D"/>
                    </a:solidFill>
                  </a:rPr>
                  <a:t>억원</a:t>
                </a:r>
                <a:endParaRPr lang="ko-KR" altLang="en-US" sz="1400" b="1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4118" name="Rectangle 31"/>
              <p:cNvSpPr>
                <a:spLocks noChangeArrowheads="1"/>
              </p:cNvSpPr>
              <p:nvPr/>
            </p:nvSpPr>
            <p:spPr bwMode="auto">
              <a:xfrm>
                <a:off x="1505" y="1824"/>
                <a:ext cx="3734" cy="219"/>
              </a:xfrm>
              <a:prstGeom prst="rect">
                <a:avLst/>
              </a:prstGeom>
              <a:gradFill rotWithShape="1">
                <a:gsLst>
                  <a:gs pos="0">
                    <a:srgbClr val="C4E6CA"/>
                  </a:gs>
                  <a:gs pos="100000">
                    <a:srgbClr val="FFFFFF">
                      <a:alpha val="20000"/>
                    </a:srgbClr>
                  </a:gs>
                </a:gsLst>
                <a:lin ang="2700000" scaled="1"/>
              </a:gradFill>
              <a:ln w="317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1400" b="1" dirty="0" smtClean="0">
                    <a:solidFill>
                      <a:srgbClr val="4D4D4D"/>
                    </a:solidFill>
                  </a:rPr>
                  <a:t>50</a:t>
                </a:r>
                <a:r>
                  <a:rPr lang="ko-KR" altLang="en-US" sz="1400" b="1" dirty="0" err="1">
                    <a:solidFill>
                      <a:srgbClr val="4D4D4D"/>
                    </a:solidFill>
                  </a:rPr>
                  <a:t>억원</a:t>
                </a:r>
                <a:r>
                  <a:rPr lang="ko-KR" altLang="en-US" sz="1400" b="1" dirty="0">
                    <a:solidFill>
                      <a:srgbClr val="4D4D4D"/>
                    </a:solidFill>
                  </a:rPr>
                  <a:t> </a:t>
                </a:r>
              </a:p>
            </p:txBody>
          </p:sp>
          <p:sp>
            <p:nvSpPr>
              <p:cNvPr id="4120" name="Rectangle 33"/>
              <p:cNvSpPr>
                <a:spLocks noChangeArrowheads="1"/>
              </p:cNvSpPr>
              <p:nvPr/>
            </p:nvSpPr>
            <p:spPr bwMode="auto">
              <a:xfrm>
                <a:off x="1505" y="2097"/>
                <a:ext cx="3734" cy="466"/>
              </a:xfrm>
              <a:prstGeom prst="rect">
                <a:avLst/>
              </a:prstGeom>
              <a:gradFill rotWithShape="1">
                <a:gsLst>
                  <a:gs pos="0">
                    <a:srgbClr val="C4E6CA"/>
                  </a:gs>
                  <a:gs pos="100000">
                    <a:srgbClr val="FFFFFF">
                      <a:alpha val="20000"/>
                    </a:srgbClr>
                  </a:gs>
                </a:gsLst>
                <a:lin ang="2700000" scaled="1"/>
              </a:gradFill>
              <a:ln w="317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100" b="1" dirty="0" err="1" smtClean="0">
                    <a:solidFill>
                      <a:srgbClr val="4D4D4D"/>
                    </a:solidFill>
                  </a:rPr>
                  <a:t>생미분</a:t>
                </a:r>
                <a:r>
                  <a:rPr lang="en-US" altLang="ko-KR" sz="1100" b="1" dirty="0" smtClean="0">
                    <a:solidFill>
                      <a:srgbClr val="4D4D4D"/>
                    </a:solidFill>
                  </a:rPr>
                  <a:t>, </a:t>
                </a:r>
                <a:r>
                  <a:rPr lang="ko-KR" altLang="en-US" sz="1100" b="1" dirty="0" err="1" smtClean="0">
                    <a:solidFill>
                      <a:srgbClr val="4D4D4D"/>
                    </a:solidFill>
                  </a:rPr>
                  <a:t>볶음미분</a:t>
                </a:r>
                <a:r>
                  <a:rPr lang="en-US" altLang="ko-KR" sz="1100" b="1" dirty="0" smtClean="0">
                    <a:solidFill>
                      <a:srgbClr val="4D4D4D"/>
                    </a:solidFill>
                  </a:rPr>
                  <a:t>, </a:t>
                </a:r>
                <a:r>
                  <a:rPr lang="ko-KR" altLang="en-US" sz="1100" b="1" dirty="0" err="1" smtClean="0">
                    <a:solidFill>
                      <a:srgbClr val="4D4D4D"/>
                    </a:solidFill>
                  </a:rPr>
                  <a:t>팽화미</a:t>
                </a:r>
                <a:r>
                  <a:rPr lang="en-US" altLang="ko-KR" sz="1100" b="1" dirty="0" smtClean="0">
                    <a:solidFill>
                      <a:srgbClr val="4D4D4D"/>
                    </a:solidFill>
                  </a:rPr>
                  <a:t>, </a:t>
                </a:r>
                <a:r>
                  <a:rPr lang="ko-KR" altLang="en-US" sz="1100" b="1" dirty="0" err="1" smtClean="0">
                    <a:solidFill>
                      <a:srgbClr val="4D4D4D"/>
                    </a:solidFill>
                  </a:rPr>
                  <a:t>알파미분</a:t>
                </a:r>
                <a:r>
                  <a:rPr lang="en-US" altLang="ko-KR" sz="1100" b="1" dirty="0" smtClean="0">
                    <a:solidFill>
                      <a:srgbClr val="4D4D4D"/>
                    </a:solidFill>
                  </a:rPr>
                  <a:t>, </a:t>
                </a:r>
                <a:r>
                  <a:rPr lang="ko-KR" altLang="en-US" sz="1100" b="1" dirty="0" err="1" smtClean="0">
                    <a:solidFill>
                      <a:srgbClr val="4D4D4D"/>
                    </a:solidFill>
                  </a:rPr>
                  <a:t>쌀크릿츠</a:t>
                </a:r>
                <a:r>
                  <a:rPr lang="en-US" altLang="ko-KR" sz="1100" b="1" dirty="0" smtClean="0">
                    <a:solidFill>
                      <a:srgbClr val="4D4D4D"/>
                    </a:solidFill>
                  </a:rPr>
                  <a:t>, </a:t>
                </a:r>
                <a:r>
                  <a:rPr lang="ko-KR" altLang="en-US" sz="1100" b="1" dirty="0" err="1" smtClean="0">
                    <a:solidFill>
                      <a:srgbClr val="4D4D4D"/>
                    </a:solidFill>
                  </a:rPr>
                  <a:t>볶음대두분</a:t>
                </a:r>
                <a:r>
                  <a:rPr lang="en-US" altLang="ko-KR" sz="1100" b="1" dirty="0" smtClean="0">
                    <a:solidFill>
                      <a:srgbClr val="4D4D4D"/>
                    </a:solidFill>
                  </a:rPr>
                  <a:t>, </a:t>
                </a:r>
                <a:r>
                  <a:rPr lang="ko-KR" altLang="en-US" sz="1100" b="1" dirty="0" err="1" smtClean="0">
                    <a:solidFill>
                      <a:srgbClr val="4D4D4D"/>
                    </a:solidFill>
                  </a:rPr>
                  <a:t>알파전분</a:t>
                </a:r>
                <a:r>
                  <a:rPr lang="en-US" altLang="ko-KR" sz="1100" b="1" dirty="0" smtClean="0">
                    <a:solidFill>
                      <a:srgbClr val="4D4D4D"/>
                    </a:solidFill>
                  </a:rPr>
                  <a:t>,</a:t>
                </a:r>
              </a:p>
              <a:p>
                <a:pPr algn="ctr"/>
                <a:r>
                  <a:rPr lang="ko-KR" altLang="en-US" sz="1100" b="1" dirty="0" err="1" smtClean="0">
                    <a:solidFill>
                      <a:srgbClr val="4D4D4D"/>
                    </a:solidFill>
                  </a:rPr>
                  <a:t>볶음흑미분</a:t>
                </a:r>
                <a:r>
                  <a:rPr lang="en-US" altLang="ko-KR" sz="1100" b="1" dirty="0" smtClean="0">
                    <a:solidFill>
                      <a:srgbClr val="4D4D4D"/>
                    </a:solidFill>
                  </a:rPr>
                  <a:t>, </a:t>
                </a:r>
                <a:r>
                  <a:rPr lang="ko-KR" altLang="en-US" sz="1100" b="1" dirty="0" err="1" smtClean="0">
                    <a:solidFill>
                      <a:srgbClr val="4D4D4D"/>
                    </a:solidFill>
                  </a:rPr>
                  <a:t>유기농</a:t>
                </a:r>
                <a:r>
                  <a:rPr lang="ko-KR" altLang="en-US" sz="1100" b="1" dirty="0" smtClean="0">
                    <a:solidFill>
                      <a:srgbClr val="4D4D4D"/>
                    </a:solidFill>
                  </a:rPr>
                  <a:t> 곡류</a:t>
                </a:r>
                <a:r>
                  <a:rPr lang="en-US" altLang="ko-KR" sz="1100" b="1" dirty="0" smtClean="0">
                    <a:solidFill>
                      <a:srgbClr val="4D4D4D"/>
                    </a:solidFill>
                  </a:rPr>
                  <a:t>/</a:t>
                </a:r>
                <a:r>
                  <a:rPr lang="ko-KR" altLang="en-US" sz="1100" b="1" dirty="0" smtClean="0">
                    <a:solidFill>
                      <a:srgbClr val="4D4D4D"/>
                    </a:solidFill>
                  </a:rPr>
                  <a:t>두류</a:t>
                </a:r>
                <a:r>
                  <a:rPr lang="en-US" altLang="ko-KR" sz="1100" b="1" dirty="0" smtClean="0">
                    <a:solidFill>
                      <a:srgbClr val="4D4D4D"/>
                    </a:solidFill>
                  </a:rPr>
                  <a:t>, </a:t>
                </a:r>
                <a:r>
                  <a:rPr lang="ko-KR" altLang="en-US" sz="1100" b="1" dirty="0" smtClean="0">
                    <a:solidFill>
                      <a:srgbClr val="4D4D4D"/>
                    </a:solidFill>
                  </a:rPr>
                  <a:t>무농약 곡류</a:t>
                </a:r>
                <a:r>
                  <a:rPr lang="en-US" altLang="ko-KR" sz="1100" b="1" dirty="0" smtClean="0">
                    <a:solidFill>
                      <a:srgbClr val="4D4D4D"/>
                    </a:solidFill>
                  </a:rPr>
                  <a:t>/</a:t>
                </a:r>
                <a:r>
                  <a:rPr lang="ko-KR" altLang="en-US" sz="1100" b="1" dirty="0" smtClean="0">
                    <a:solidFill>
                      <a:srgbClr val="4D4D4D"/>
                    </a:solidFill>
                  </a:rPr>
                  <a:t>두류</a:t>
                </a:r>
                <a:r>
                  <a:rPr lang="en-US" altLang="ko-KR" sz="1100" b="1" dirty="0" smtClean="0">
                    <a:solidFill>
                      <a:srgbClr val="4D4D4D"/>
                    </a:solidFill>
                  </a:rPr>
                  <a:t>, </a:t>
                </a:r>
                <a:r>
                  <a:rPr lang="ko-KR" altLang="en-US" sz="1100" b="1" dirty="0" err="1" smtClean="0">
                    <a:solidFill>
                      <a:srgbClr val="4D4D4D"/>
                    </a:solidFill>
                  </a:rPr>
                  <a:t>탈지대두분</a:t>
                </a:r>
                <a:r>
                  <a:rPr lang="ko-KR" altLang="en-US" sz="1100" b="1" dirty="0" smtClean="0">
                    <a:solidFill>
                      <a:srgbClr val="4D4D4D"/>
                    </a:solidFill>
                  </a:rPr>
                  <a:t> </a:t>
                </a:r>
                <a:r>
                  <a:rPr lang="ko-KR" altLang="en-US" sz="1100" b="1" dirty="0">
                    <a:solidFill>
                      <a:srgbClr val="4D4D4D"/>
                    </a:solidFill>
                  </a:rPr>
                  <a:t>등</a:t>
                </a:r>
                <a:r>
                  <a:rPr lang="ko-KR" altLang="en-US" sz="1100" b="1" dirty="0" smtClean="0">
                    <a:solidFill>
                      <a:srgbClr val="4D4D4D"/>
                    </a:solidFill>
                  </a:rPr>
                  <a:t>  </a:t>
                </a:r>
                <a:endParaRPr lang="ko-KR" altLang="en-US" sz="1100" b="1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4121" name="Rectangle 34"/>
              <p:cNvSpPr>
                <a:spLocks noChangeArrowheads="1"/>
              </p:cNvSpPr>
              <p:nvPr/>
            </p:nvSpPr>
            <p:spPr bwMode="auto">
              <a:xfrm>
                <a:off x="1505" y="2596"/>
                <a:ext cx="3734" cy="373"/>
              </a:xfrm>
              <a:prstGeom prst="rect">
                <a:avLst/>
              </a:prstGeom>
              <a:gradFill rotWithShape="1">
                <a:gsLst>
                  <a:gs pos="0">
                    <a:srgbClr val="C4E6CA"/>
                  </a:gs>
                  <a:gs pos="100000">
                    <a:srgbClr val="FFFFFF">
                      <a:alpha val="20000"/>
                    </a:srgbClr>
                  </a:gs>
                </a:gsLst>
                <a:lin ang="2700000" scaled="1"/>
              </a:gradFill>
              <a:ln w="317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400" b="1" dirty="0" smtClean="0">
                    <a:solidFill>
                      <a:srgbClr val="4D4D4D"/>
                    </a:solidFill>
                  </a:rPr>
                  <a:t>충북 음성군 </a:t>
                </a:r>
                <a:r>
                  <a:rPr lang="ko-KR" altLang="en-US" sz="1400" b="1" dirty="0" err="1" smtClean="0">
                    <a:solidFill>
                      <a:srgbClr val="4D4D4D"/>
                    </a:solidFill>
                  </a:rPr>
                  <a:t>맹동면</a:t>
                </a:r>
                <a:r>
                  <a:rPr lang="ko-KR" altLang="en-US" sz="1400" b="1" dirty="0" smtClean="0">
                    <a:solidFill>
                      <a:srgbClr val="4D4D4D"/>
                    </a:solidFill>
                  </a:rPr>
                  <a:t> </a:t>
                </a:r>
                <a:r>
                  <a:rPr lang="ko-KR" altLang="en-US" sz="1400" b="1" dirty="0" err="1" smtClean="0">
                    <a:solidFill>
                      <a:srgbClr val="4D4D4D"/>
                    </a:solidFill>
                  </a:rPr>
                  <a:t>덕금로</a:t>
                </a:r>
                <a:r>
                  <a:rPr lang="ko-KR" altLang="en-US" sz="1400" b="1" dirty="0" smtClean="0">
                    <a:solidFill>
                      <a:srgbClr val="4D4D4D"/>
                    </a:solidFill>
                  </a:rPr>
                  <a:t> </a:t>
                </a:r>
                <a:r>
                  <a:rPr lang="en-US" altLang="ko-KR" sz="1400" b="1" dirty="0" smtClean="0">
                    <a:solidFill>
                      <a:srgbClr val="4D4D4D"/>
                    </a:solidFill>
                  </a:rPr>
                  <a:t>234</a:t>
                </a:r>
                <a:r>
                  <a:rPr lang="ko-KR" altLang="en-US" sz="1400" b="1" dirty="0" err="1" smtClean="0">
                    <a:solidFill>
                      <a:srgbClr val="4D4D4D"/>
                    </a:solidFill>
                  </a:rPr>
                  <a:t>번길</a:t>
                </a:r>
                <a:r>
                  <a:rPr lang="ko-KR" altLang="en-US" sz="1400" b="1" dirty="0" smtClean="0">
                    <a:solidFill>
                      <a:srgbClr val="4D4D4D"/>
                    </a:solidFill>
                  </a:rPr>
                  <a:t> </a:t>
                </a:r>
                <a:r>
                  <a:rPr lang="en-US" altLang="ko-KR" sz="1400" b="1" dirty="0" smtClean="0">
                    <a:solidFill>
                      <a:srgbClr val="4D4D4D"/>
                    </a:solidFill>
                  </a:rPr>
                  <a:t>63-28</a:t>
                </a:r>
                <a:endParaRPr lang="ko-KR" altLang="en-US" sz="1400" b="1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4123" name="Rectangle 36"/>
              <p:cNvSpPr>
                <a:spLocks noChangeArrowheads="1"/>
              </p:cNvSpPr>
              <p:nvPr/>
            </p:nvSpPr>
            <p:spPr bwMode="auto">
              <a:xfrm>
                <a:off x="1507" y="1006"/>
                <a:ext cx="3732" cy="219"/>
              </a:xfrm>
              <a:prstGeom prst="rect">
                <a:avLst/>
              </a:prstGeom>
              <a:gradFill rotWithShape="1">
                <a:gsLst>
                  <a:gs pos="0">
                    <a:srgbClr val="C4E6CA"/>
                  </a:gs>
                  <a:gs pos="100000">
                    <a:srgbClr val="FFFFFF">
                      <a:alpha val="20000"/>
                    </a:srgbClr>
                  </a:gs>
                </a:gsLst>
                <a:lin ang="2700000" scaled="1"/>
              </a:gradFill>
              <a:ln w="317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400" b="1" dirty="0" smtClean="0">
                    <a:solidFill>
                      <a:srgbClr val="4D4D4D"/>
                    </a:solidFill>
                  </a:rPr>
                  <a:t>㈜ 개 미 산 업</a:t>
                </a:r>
                <a:endParaRPr lang="ko-KR" altLang="en-US" sz="1400" b="1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4125" name="Rectangle 38"/>
              <p:cNvSpPr>
                <a:spLocks noChangeArrowheads="1"/>
              </p:cNvSpPr>
              <p:nvPr/>
            </p:nvSpPr>
            <p:spPr bwMode="auto">
              <a:xfrm>
                <a:off x="2945" y="3185"/>
                <a:ext cx="858" cy="21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>
                    <a:solidFill>
                      <a:schemeClr val="bg1"/>
                    </a:solidFill>
                    <a:latin typeface="HY헤드라인M" pitchFamily="18" charset="-127"/>
                    <a:ea typeface="HY헤드라인M" pitchFamily="18" charset="-127"/>
                  </a:rPr>
                  <a:t>팩      스</a:t>
                </a:r>
              </a:p>
            </p:txBody>
          </p:sp>
          <p:sp>
            <p:nvSpPr>
              <p:cNvPr id="4126" name="Rectangle 39"/>
              <p:cNvSpPr>
                <a:spLocks noChangeArrowheads="1"/>
              </p:cNvSpPr>
              <p:nvPr/>
            </p:nvSpPr>
            <p:spPr bwMode="auto">
              <a:xfrm>
                <a:off x="2945" y="3456"/>
                <a:ext cx="858" cy="21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>
                    <a:solidFill>
                      <a:schemeClr val="bg1"/>
                    </a:solidFill>
                    <a:latin typeface="HY헤드라인M" pitchFamily="18" charset="-127"/>
                    <a:ea typeface="HY헤드라인M" pitchFamily="18" charset="-127"/>
                  </a:rPr>
                  <a:t>홈페이지</a:t>
                </a:r>
              </a:p>
            </p:txBody>
          </p:sp>
          <p:sp>
            <p:nvSpPr>
              <p:cNvPr id="4127" name="Rectangle 40"/>
              <p:cNvSpPr>
                <a:spLocks noChangeArrowheads="1"/>
              </p:cNvSpPr>
              <p:nvPr/>
            </p:nvSpPr>
            <p:spPr bwMode="auto">
              <a:xfrm>
                <a:off x="3853" y="3185"/>
                <a:ext cx="1383" cy="219"/>
              </a:xfrm>
              <a:prstGeom prst="rect">
                <a:avLst/>
              </a:prstGeom>
              <a:gradFill rotWithShape="1">
                <a:gsLst>
                  <a:gs pos="0">
                    <a:srgbClr val="C4E6CA"/>
                  </a:gs>
                  <a:gs pos="100000">
                    <a:srgbClr val="FFFFFF">
                      <a:alpha val="20000"/>
                    </a:srgbClr>
                  </a:gs>
                </a:gsLst>
                <a:lin ang="2700000" scaled="1"/>
              </a:gradFill>
              <a:ln w="317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1400" b="1" dirty="0" smtClean="0">
                    <a:solidFill>
                      <a:srgbClr val="4D4D4D"/>
                    </a:solidFill>
                  </a:rPr>
                  <a:t>043)883-9024</a:t>
                </a:r>
                <a:endParaRPr lang="ko-KR" altLang="en-US" sz="1400" b="1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4128" name="Rectangle 41"/>
              <p:cNvSpPr>
                <a:spLocks noChangeArrowheads="1"/>
              </p:cNvSpPr>
              <p:nvPr/>
            </p:nvSpPr>
            <p:spPr bwMode="auto">
              <a:xfrm>
                <a:off x="3853" y="3456"/>
                <a:ext cx="1383" cy="219"/>
              </a:xfrm>
              <a:prstGeom prst="rect">
                <a:avLst/>
              </a:prstGeom>
              <a:gradFill rotWithShape="1">
                <a:gsLst>
                  <a:gs pos="0">
                    <a:srgbClr val="C4E6CA"/>
                  </a:gs>
                  <a:gs pos="100000">
                    <a:srgbClr val="FFFFFF">
                      <a:alpha val="20000"/>
                    </a:srgbClr>
                  </a:gs>
                </a:gsLst>
                <a:lin ang="2700000" scaled="1"/>
              </a:gradFill>
              <a:ln w="317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1400" b="1" dirty="0" smtClean="0">
                    <a:solidFill>
                      <a:srgbClr val="4D4D4D"/>
                    </a:solidFill>
                  </a:rPr>
                  <a:t>www.gaemifood.co.kr</a:t>
                </a:r>
                <a:endParaRPr lang="ko-KR" altLang="en-US" sz="1400" b="1" dirty="0">
                  <a:solidFill>
                    <a:srgbClr val="4D4D4D"/>
                  </a:solidFill>
                </a:endParaRPr>
              </a:p>
            </p:txBody>
          </p:sp>
        </p:grpSp>
      </p:grpSp>
      <p:sp>
        <p:nvSpPr>
          <p:cNvPr id="2052" name="Rectangle 45"/>
          <p:cNvSpPr>
            <a:spLocks noChangeArrowheads="1"/>
          </p:cNvSpPr>
          <p:nvPr/>
        </p:nvSpPr>
        <p:spPr bwMode="auto">
          <a:xfrm>
            <a:off x="250825" y="404813"/>
            <a:ext cx="18732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buFont typeface="굴림" charset="-127"/>
              <a:buNone/>
              <a:defRPr/>
            </a:pP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en-US" alt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Y동녘B" pitchFamily="18" charset="-127"/>
                <a:ea typeface="HY동녘B" pitchFamily="18" charset="-127"/>
              </a:rPr>
              <a:t>회사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Y동녘B" pitchFamily="18" charset="-127"/>
                <a:ea typeface="HY동녘B" pitchFamily="18" charset="-127"/>
              </a:rPr>
              <a:t>개요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0825" y="404813"/>
            <a:ext cx="35036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buFont typeface="굴림" charset="-127"/>
              <a:buNone/>
              <a:defRPr/>
            </a:pP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동녘B" pitchFamily="18" charset="-127"/>
                <a:ea typeface="HY동녘B" pitchFamily="18" charset="-127"/>
              </a:rPr>
              <a:t>회사연혁</a:t>
            </a:r>
            <a:endParaRPr lang="ko-KR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86055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2195736" y="260648"/>
            <a:ext cx="4968552" cy="6120680"/>
          </a:xfrm>
          <a:prstGeom prst="rect">
            <a:avLst/>
          </a:prstGeom>
          <a:noFill/>
          <a:ln w="31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2348136" y="413048"/>
            <a:ext cx="4968552" cy="6120680"/>
          </a:xfrm>
          <a:prstGeom prst="rect">
            <a:avLst/>
          </a:prstGeom>
          <a:solidFill>
            <a:schemeClr val="bg1"/>
          </a:solidFill>
          <a:ln w="3175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2500536" y="565448"/>
            <a:ext cx="4968552" cy="6120680"/>
          </a:xfrm>
          <a:prstGeom prst="rect">
            <a:avLst/>
          </a:prstGeom>
          <a:solidFill>
            <a:schemeClr val="bg1"/>
          </a:solidFill>
          <a:ln w="3175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059832" y="1268760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2007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년 </a:t>
            </a:r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8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월 자본금 </a:t>
            </a:r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1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억으로 회사 설립</a:t>
            </a:r>
            <a:endParaRPr lang="en-US" altLang="ko-KR" sz="1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1628800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2007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년 </a:t>
            </a:r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8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월 대표이사 정재성 취임</a:t>
            </a:r>
            <a:endParaRPr lang="en-US" altLang="ko-KR" sz="1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24944"/>
            <a:ext cx="6523488" cy="1512168"/>
          </a:xfrm>
          <a:prstGeom prst="rect">
            <a:avLst/>
          </a:prstGeom>
          <a:effectLst>
            <a:outerShdw dist="50800" dir="4800000" algn="ctr" rotWithShape="0">
              <a:srgbClr val="000000">
                <a:alpha val="33000"/>
              </a:srgbClr>
            </a:outerShdw>
          </a:effectLst>
          <a:scene3d>
            <a:camera prst="isometricLeftDown"/>
            <a:lightRig rig="threePt" dir="t"/>
          </a:scene3d>
        </p:spPr>
      </p:pic>
      <p:sp>
        <p:nvSpPr>
          <p:cNvPr id="12" name="TextBox 11"/>
          <p:cNvSpPr txBox="1"/>
          <p:nvPr/>
        </p:nvSpPr>
        <p:spPr>
          <a:xfrm>
            <a:off x="3059832" y="1988840"/>
            <a:ext cx="3968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2008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년 </a:t>
            </a:r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2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월 생산시설 </a:t>
            </a:r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Line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별 공정 자동화 구축</a:t>
            </a:r>
            <a:endParaRPr lang="en-US" altLang="ko-KR" sz="1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2" y="2348880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2008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년 </a:t>
            </a:r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5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월 </a:t>
            </a:r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ISO9001 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품질경영시스템 인증</a:t>
            </a:r>
            <a:endParaRPr lang="en-US" altLang="ko-KR" sz="1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2708920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2010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년 </a:t>
            </a:r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5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월 자본금 </a:t>
            </a:r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4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억으로 증자</a:t>
            </a:r>
            <a:endParaRPr lang="en-US" altLang="ko-KR" sz="1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68216" y="4602613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2015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년 </a:t>
            </a:r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12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월 유기가공식품 인증 획득</a:t>
            </a:r>
            <a:endParaRPr lang="en-US" altLang="ko-KR" sz="1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68216" y="4993431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2018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년 </a:t>
            </a:r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12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월 </a:t>
            </a:r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2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공장 부지 매입</a:t>
            </a:r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(1000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평</a:t>
            </a:r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8216" y="5373216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2019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년 </a:t>
            </a:r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12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월 매출액 </a:t>
            </a:r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50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억 달성</a:t>
            </a:r>
            <a:endParaRPr lang="en-US" altLang="ko-KR" sz="1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68216" y="3068960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2010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년 </a:t>
            </a:r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7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월  볶음 설비 증설</a:t>
            </a:r>
            <a:endParaRPr lang="en-US" altLang="ko-KR" sz="1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68216" y="3429000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2011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년 </a:t>
            </a:r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3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월 분쇄 설비  </a:t>
            </a:r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3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대 증설</a:t>
            </a:r>
            <a:endParaRPr lang="en-US" altLang="ko-KR" sz="1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68216" y="3808785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2011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년 </a:t>
            </a:r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10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월 배합 설비  </a:t>
            </a:r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2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대 증설</a:t>
            </a:r>
            <a:endParaRPr lang="en-US" altLang="ko-KR" sz="1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68216" y="4201343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2013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년 </a:t>
            </a:r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2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월 공장 면적  </a:t>
            </a:r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500</a:t>
            </a:r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㎡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 확장</a:t>
            </a:r>
            <a:endParaRPr lang="en-US" altLang="ko-KR" sz="1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68216" y="5733256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2020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년 </a:t>
            </a:r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11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월 </a:t>
            </a:r>
            <a:r>
              <a:rPr lang="en-US" altLang="ko-KR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HACCP </a:t>
            </a:r>
            <a:r>
              <a:rPr lang="ko-KR" alt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추진</a:t>
            </a:r>
            <a:endParaRPr lang="en-US" altLang="ko-KR" sz="1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740352" cy="582844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0825" y="404813"/>
            <a:ext cx="35036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buFont typeface="굴림" charset="-127"/>
              <a:buNone/>
              <a:defRPr/>
            </a:pP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경영방침</a:t>
            </a:r>
            <a:endParaRPr lang="ko-KR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830820" y="2806149"/>
            <a:ext cx="2181340" cy="55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  <a:cs typeface="Aharoni" panose="02010803020104030203" pitchFamily="2" charset="-79"/>
              </a:rPr>
              <a:t>업계 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  <a:cs typeface="Aharoni" panose="02010803020104030203" pitchFamily="2" charset="-79"/>
              </a:rPr>
              <a:t>1</a:t>
            </a:r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  <a:cs typeface="Aharoni" panose="02010803020104030203" pitchFamily="2" charset="-79"/>
              </a:rPr>
              <a:t>위 도약</a:t>
            </a:r>
            <a:endParaRPr lang="ko-KR" altLang="en-US" dirty="0">
              <a:solidFill>
                <a:schemeClr val="accent5">
                  <a:lumMod val="75000"/>
                </a:schemeClr>
              </a:solidFill>
              <a:latin typeface="HY동녘B" panose="02030600000101010101" pitchFamily="18" charset="-127"/>
              <a:ea typeface="HY동녘B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99592" y="2924944"/>
            <a:ext cx="998827" cy="1885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  <a:cs typeface="Aharoni" panose="02010803020104030203" pitchFamily="2" charset="-79"/>
              </a:rPr>
              <a:t>제품 다양화</a:t>
            </a:r>
            <a:endParaRPr lang="en-US" altLang="ko-KR" sz="1200" dirty="0" smtClean="0">
              <a:solidFill>
                <a:schemeClr val="tx1"/>
              </a:solidFill>
              <a:latin typeface="HY동녘B" panose="02030600000101010101" pitchFamily="18" charset="-127"/>
              <a:ea typeface="HY동녘B" panose="02030600000101010101" pitchFamily="18" charset="-127"/>
              <a:cs typeface="Aharoni" panose="02010803020104030203" pitchFamily="2" charset="-79"/>
            </a:endParaRPr>
          </a:p>
          <a:p>
            <a:pPr algn="r"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  <a:cs typeface="Aharoni" panose="02010803020104030203" pitchFamily="2" charset="-79"/>
              </a:rPr>
              <a:t>고객 </a:t>
            </a:r>
            <a:r>
              <a:rPr lang="ko-KR" altLang="en-US" sz="1200" dirty="0" err="1" smtClean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  <a:cs typeface="Aharoni" panose="02010803020104030203" pitchFamily="2" charset="-79"/>
              </a:rPr>
              <a:t>다갹화</a:t>
            </a:r>
            <a:endParaRPr lang="en-US" altLang="ko-KR" sz="1200" dirty="0" smtClean="0">
              <a:solidFill>
                <a:schemeClr val="tx1"/>
              </a:solidFill>
              <a:latin typeface="HY동녘B" panose="02030600000101010101" pitchFamily="18" charset="-127"/>
              <a:ea typeface="HY동녘B" panose="02030600000101010101" pitchFamily="18" charset="-127"/>
              <a:cs typeface="Aharoni" panose="02010803020104030203" pitchFamily="2" charset="-79"/>
            </a:endParaRPr>
          </a:p>
          <a:p>
            <a:pPr algn="r"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  <a:cs typeface="Aharoni" panose="02010803020104030203" pitchFamily="2" charset="-79"/>
              </a:rPr>
              <a:t>생산 극대화</a:t>
            </a:r>
            <a:endParaRPr lang="en-US" altLang="ko-KR" sz="1200" dirty="0" smtClean="0">
              <a:solidFill>
                <a:schemeClr val="tx1"/>
              </a:solidFill>
              <a:latin typeface="HY동녘B" panose="02030600000101010101" pitchFamily="18" charset="-127"/>
              <a:ea typeface="HY동녘B" panose="02030600000101010101" pitchFamily="18" charset="-127"/>
              <a:cs typeface="Aharoni" panose="02010803020104030203" pitchFamily="2" charset="-79"/>
            </a:endParaRPr>
          </a:p>
          <a:p>
            <a:pPr algn="r"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  <a:cs typeface="Aharoni" panose="02010803020104030203" pitchFamily="2" charset="-79"/>
              </a:rPr>
              <a:t>조직 전문화</a:t>
            </a:r>
            <a:endParaRPr lang="en-US" altLang="ko-KR" sz="1200" dirty="0" smtClean="0">
              <a:solidFill>
                <a:schemeClr val="tx1"/>
              </a:solidFill>
              <a:latin typeface="HY동녘B" panose="02030600000101010101" pitchFamily="18" charset="-127"/>
              <a:ea typeface="HY동녘B" panose="02030600000101010101" pitchFamily="18" charset="-127"/>
              <a:cs typeface="Aharoni" panose="02010803020104030203" pitchFamily="2" charset="-79"/>
            </a:endParaRPr>
          </a:p>
          <a:p>
            <a:pPr algn="r"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  <a:cs typeface="Aharoni" panose="02010803020104030203" pitchFamily="2" charset="-79"/>
              </a:rPr>
              <a:t>업무 집중화</a:t>
            </a:r>
            <a:endParaRPr lang="ko-KR" altLang="en-US" sz="1200" dirty="0">
              <a:solidFill>
                <a:schemeClr val="tx1"/>
              </a:solidFill>
              <a:latin typeface="HY동녘B" panose="02030600000101010101" pitchFamily="18" charset="-127"/>
              <a:ea typeface="HY동녘B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812612" y="5718914"/>
            <a:ext cx="2555914" cy="550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 smtClean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  <a:cs typeface="Aharoni" panose="02010803020104030203" pitchFamily="2" charset="-79"/>
              </a:rPr>
              <a:t>변화 추구 </a:t>
            </a:r>
            <a:r>
              <a:rPr lang="en-US" altLang="ko-KR" sz="1200" dirty="0" smtClean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  <a:cs typeface="Aharoni" panose="02010803020104030203" pitchFamily="2" charset="-79"/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  <a:cs typeface="Aharoni" panose="02010803020104030203" pitchFamily="2" charset="-79"/>
              </a:rPr>
              <a:t>의식</a:t>
            </a:r>
            <a:r>
              <a:rPr lang="en-US" altLang="ko-KR" sz="1200" dirty="0" smtClean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  <a:cs typeface="Aharoni" panose="02010803020104030203" pitchFamily="2" charset="-79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  <a:cs typeface="Aharoni" panose="02010803020104030203" pitchFamily="2" charset="-79"/>
              </a:rPr>
              <a:t>환경</a:t>
            </a:r>
            <a:r>
              <a:rPr lang="en-US" altLang="ko-KR" sz="1200" dirty="0" smtClean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  <a:cs typeface="Aharoni" panose="02010803020104030203" pitchFamily="2" charset="-79"/>
              </a:rPr>
              <a:t>, SYSTEM)</a:t>
            </a:r>
            <a:endParaRPr lang="ko-KR" altLang="en-US" sz="1200" dirty="0">
              <a:solidFill>
                <a:schemeClr val="tx1"/>
              </a:solidFill>
              <a:latin typeface="HY동녘B" panose="02030600000101010101" pitchFamily="18" charset="-127"/>
              <a:ea typeface="HY동녘B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084168" y="4725144"/>
            <a:ext cx="255591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  <a:cs typeface="Aharoni" panose="02010803020104030203" pitchFamily="2" charset="-79"/>
              </a:rPr>
              <a:t>내실 있고 행복한 가치 경영</a:t>
            </a:r>
            <a:endParaRPr lang="ko-KR" altLang="en-US" sz="1200" dirty="0">
              <a:solidFill>
                <a:schemeClr val="tx1"/>
              </a:solidFill>
              <a:latin typeface="HY동녘B" panose="02030600000101010101" pitchFamily="18" charset="-127"/>
              <a:ea typeface="HY동녘B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724128" y="980728"/>
            <a:ext cx="2655068" cy="706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  <a:cs typeface="Aharoni" panose="02010803020104030203" pitchFamily="2" charset="-79"/>
              </a:rPr>
              <a:t>품질 혁신</a:t>
            </a:r>
            <a:endParaRPr lang="en-US" altLang="ko-KR" sz="1200" dirty="0" smtClean="0">
              <a:solidFill>
                <a:schemeClr val="tx1"/>
              </a:solidFill>
              <a:latin typeface="HY동녘B" panose="02030600000101010101" pitchFamily="18" charset="-127"/>
              <a:ea typeface="HY동녘B" panose="02030600000101010101" pitchFamily="18" charset="-127"/>
              <a:cs typeface="Aharoni" panose="02010803020104030203" pitchFamily="2" charset="-79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  <a:cs typeface="Aharoni" panose="02010803020104030203" pitchFamily="2" charset="-79"/>
              </a:rPr>
              <a:t>생산 효율</a:t>
            </a:r>
            <a:endParaRPr lang="en-US" altLang="ko-KR" sz="1200" dirty="0" smtClean="0">
              <a:solidFill>
                <a:schemeClr val="tx1"/>
              </a:solidFill>
              <a:latin typeface="HY동녘B" panose="02030600000101010101" pitchFamily="18" charset="-127"/>
              <a:ea typeface="HY동녘B" panose="02030600000101010101" pitchFamily="18" charset="-127"/>
              <a:cs typeface="Aharoni" panose="02010803020104030203" pitchFamily="2" charset="-79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  <a:cs typeface="Aharoni" panose="02010803020104030203" pitchFamily="2" charset="-79"/>
              </a:rPr>
              <a:t>조직 확대</a:t>
            </a:r>
            <a:r>
              <a:rPr lang="en-US" altLang="ko-KR" sz="1200" dirty="0" smtClean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  <a:cs typeface="Aharoni" panose="02010803020104030203" pitchFamily="2" charset="-79"/>
              </a:rPr>
              <a:t>`</a:t>
            </a:r>
            <a:endParaRPr lang="ko-KR" altLang="en-US" sz="1200" dirty="0">
              <a:solidFill>
                <a:schemeClr val="tx1"/>
              </a:solidFill>
              <a:latin typeface="HY동녘B" panose="02030600000101010101" pitchFamily="18" charset="-127"/>
              <a:ea typeface="HY동녘B" panose="02030600000101010101" pitchFamily="18" charset="-127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1887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2562"/>
            <a:ext cx="9144002" cy="4732876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0825" y="404813"/>
            <a:ext cx="35036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4.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동녘B" pitchFamily="18" charset="-127"/>
                <a:ea typeface="HY동녘B" pitchFamily="18" charset="-127"/>
              </a:rPr>
              <a:t>공 장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동녘B" pitchFamily="18" charset="-127"/>
                <a:ea typeface="HY동녘B" pitchFamily="18" charset="-127"/>
              </a:rPr>
              <a:t>Lay-out</a:t>
            </a:r>
            <a:endParaRPr lang="ko-KR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277269" y="1676425"/>
            <a:ext cx="432048" cy="5379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381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3"/>
          <p:cNvGrpSpPr>
            <a:grpSpLocks/>
          </p:cNvGrpSpPr>
          <p:nvPr/>
        </p:nvGrpSpPr>
        <p:grpSpPr bwMode="auto">
          <a:xfrm>
            <a:off x="232470" y="2132856"/>
            <a:ext cx="8640960" cy="3672408"/>
            <a:chOff x="247" y="4566"/>
            <a:chExt cx="3829" cy="1431"/>
          </a:xfrm>
        </p:grpSpPr>
        <p:grpSp>
          <p:nvGrpSpPr>
            <p:cNvPr id="57" name="Group 4"/>
            <p:cNvGrpSpPr>
              <a:grpSpLocks/>
            </p:cNvGrpSpPr>
            <p:nvPr/>
          </p:nvGrpSpPr>
          <p:grpSpPr bwMode="auto">
            <a:xfrm>
              <a:off x="2161" y="4566"/>
              <a:ext cx="1915" cy="1431"/>
              <a:chOff x="2854" y="1824"/>
              <a:chExt cx="2622" cy="1882"/>
            </a:xfrm>
          </p:grpSpPr>
          <p:sp>
            <p:nvSpPr>
              <p:cNvPr id="96" name="Line 5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432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7" name="Line 6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687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8" name="Line 7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487" cy="1882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9" name="Line 8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083" cy="1882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0" name="Line 9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1704" cy="1882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1" name="Line 10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1322" cy="1882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2" name="Line 11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986" cy="1882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3" name="Line 12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651" cy="1882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4" name="Line 13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314" cy="1882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5" name="Line 14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0" cy="1882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6" name="Line 15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239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7" name="Line 16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067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8" name="Line 17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919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9" name="Line 18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770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10" name="Line 19"/>
              <p:cNvSpPr>
                <a:spLocks noChangeShapeType="1"/>
              </p:cNvSpPr>
              <p:nvPr/>
            </p:nvSpPr>
            <p:spPr bwMode="auto">
              <a:xfrm>
                <a:off x="2877" y="1824"/>
                <a:ext cx="2599" cy="642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11" name="Line 20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514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12" name="Line 21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405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13" name="Line 22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298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14" name="Line 23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213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15" name="Line 24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26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16" name="Line 25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63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58" name="Group 26"/>
            <p:cNvGrpSpPr>
              <a:grpSpLocks/>
            </p:cNvGrpSpPr>
            <p:nvPr/>
          </p:nvGrpSpPr>
          <p:grpSpPr bwMode="auto">
            <a:xfrm>
              <a:off x="247" y="4566"/>
              <a:ext cx="1914" cy="1431"/>
              <a:chOff x="235" y="1824"/>
              <a:chExt cx="2619" cy="1882"/>
            </a:xfrm>
          </p:grpSpPr>
          <p:sp>
            <p:nvSpPr>
              <p:cNvPr id="75" name="Line 27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0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6" name="Line 28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432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7" name="Line 29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687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8" name="Line 30"/>
              <p:cNvSpPr>
                <a:spLocks noChangeShapeType="1"/>
              </p:cNvSpPr>
              <p:nvPr/>
            </p:nvSpPr>
            <p:spPr bwMode="auto">
              <a:xfrm flipH="1">
                <a:off x="371" y="1824"/>
                <a:ext cx="2483" cy="1882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9" name="Line 31"/>
              <p:cNvSpPr>
                <a:spLocks noChangeShapeType="1"/>
              </p:cNvSpPr>
              <p:nvPr/>
            </p:nvSpPr>
            <p:spPr bwMode="auto">
              <a:xfrm flipH="1">
                <a:off x="774" y="1824"/>
                <a:ext cx="2080" cy="1882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" name="Line 32"/>
              <p:cNvSpPr>
                <a:spLocks noChangeShapeType="1"/>
              </p:cNvSpPr>
              <p:nvPr/>
            </p:nvSpPr>
            <p:spPr bwMode="auto">
              <a:xfrm flipH="1">
                <a:off x="1153" y="1824"/>
                <a:ext cx="1701" cy="1882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" name="Line 33"/>
              <p:cNvSpPr>
                <a:spLocks noChangeShapeType="1"/>
              </p:cNvSpPr>
              <p:nvPr/>
            </p:nvSpPr>
            <p:spPr bwMode="auto">
              <a:xfrm flipH="1">
                <a:off x="1534" y="1824"/>
                <a:ext cx="1320" cy="1882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2" name="Line 34"/>
              <p:cNvSpPr>
                <a:spLocks noChangeShapeType="1"/>
              </p:cNvSpPr>
              <p:nvPr/>
            </p:nvSpPr>
            <p:spPr bwMode="auto">
              <a:xfrm flipH="1">
                <a:off x="1872" y="1824"/>
                <a:ext cx="982" cy="1882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3" name="Line 35"/>
              <p:cNvSpPr>
                <a:spLocks noChangeShapeType="1"/>
              </p:cNvSpPr>
              <p:nvPr/>
            </p:nvSpPr>
            <p:spPr bwMode="auto">
              <a:xfrm flipH="1">
                <a:off x="2206" y="1824"/>
                <a:ext cx="648" cy="1882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4" name="Line 36"/>
              <p:cNvSpPr>
                <a:spLocks noChangeShapeType="1"/>
              </p:cNvSpPr>
              <p:nvPr/>
            </p:nvSpPr>
            <p:spPr bwMode="auto">
              <a:xfrm flipH="1">
                <a:off x="2543" y="1824"/>
                <a:ext cx="311" cy="1882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5" name="Line 37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239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6" name="Line 38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067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7" name="Line 39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919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8" name="Line 40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770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9" name="Line 41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597" cy="642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0" name="Line 42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514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1" name="Line 43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405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2" name="Line 44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298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3" name="Line 45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213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4" name="Line 46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26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5" name="Line 47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63"/>
              </a:xfrm>
              <a:prstGeom prst="line">
                <a:avLst/>
              </a:prstGeom>
              <a:noFill/>
              <a:ln w="3175" cmpd="sng">
                <a:solidFill>
                  <a:schemeClr val="bg2">
                    <a:lumMod val="25000"/>
                    <a:alpha val="64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59" name="Group 48"/>
            <p:cNvGrpSpPr>
              <a:grpSpLocks/>
            </p:cNvGrpSpPr>
            <p:nvPr/>
          </p:nvGrpSpPr>
          <p:grpSpPr bwMode="auto">
            <a:xfrm>
              <a:off x="247" y="4581"/>
              <a:ext cx="3829" cy="1220"/>
              <a:chOff x="235" y="1844"/>
              <a:chExt cx="5241" cy="1605"/>
            </a:xfrm>
          </p:grpSpPr>
          <p:grpSp>
            <p:nvGrpSpPr>
              <p:cNvPr id="60" name="Group 49"/>
              <p:cNvGrpSpPr>
                <a:grpSpLocks/>
              </p:cNvGrpSpPr>
              <p:nvPr/>
            </p:nvGrpSpPr>
            <p:grpSpPr bwMode="auto">
              <a:xfrm>
                <a:off x="235" y="2750"/>
                <a:ext cx="5241" cy="699"/>
                <a:chOff x="235" y="2750"/>
                <a:chExt cx="5241" cy="699"/>
              </a:xfrm>
            </p:grpSpPr>
            <p:sp>
              <p:nvSpPr>
                <p:cNvPr id="71" name="Line 50"/>
                <p:cNvSpPr>
                  <a:spLocks noChangeShapeType="1"/>
                </p:cNvSpPr>
                <p:nvPr/>
              </p:nvSpPr>
              <p:spPr bwMode="auto">
                <a:xfrm>
                  <a:off x="235" y="3449"/>
                  <a:ext cx="5241" cy="0"/>
                </a:xfrm>
                <a:prstGeom prst="line">
                  <a:avLst/>
                </a:prstGeom>
                <a:noFill/>
                <a:ln w="3175" cmpd="sng">
                  <a:solidFill>
                    <a:schemeClr val="bg2">
                      <a:lumMod val="25000"/>
                      <a:alpha val="64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72" name="Line 51"/>
                <p:cNvSpPr>
                  <a:spLocks noChangeShapeType="1"/>
                </p:cNvSpPr>
                <p:nvPr/>
              </p:nvSpPr>
              <p:spPr bwMode="auto">
                <a:xfrm>
                  <a:off x="235" y="3191"/>
                  <a:ext cx="5241" cy="0"/>
                </a:xfrm>
                <a:prstGeom prst="line">
                  <a:avLst/>
                </a:prstGeom>
                <a:noFill/>
                <a:ln w="3175" cmpd="sng">
                  <a:solidFill>
                    <a:schemeClr val="bg2">
                      <a:lumMod val="25000"/>
                      <a:alpha val="64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73" name="Line 52"/>
                <p:cNvSpPr>
                  <a:spLocks noChangeShapeType="1"/>
                </p:cNvSpPr>
                <p:nvPr/>
              </p:nvSpPr>
              <p:spPr bwMode="auto">
                <a:xfrm>
                  <a:off x="235" y="2958"/>
                  <a:ext cx="5239" cy="0"/>
                </a:xfrm>
                <a:prstGeom prst="line">
                  <a:avLst/>
                </a:prstGeom>
                <a:noFill/>
                <a:ln w="3175" cmpd="sng">
                  <a:solidFill>
                    <a:schemeClr val="bg2">
                      <a:lumMod val="25000"/>
                      <a:alpha val="64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74" name="Line 53"/>
                <p:cNvSpPr>
                  <a:spLocks noChangeShapeType="1"/>
                </p:cNvSpPr>
                <p:nvPr/>
              </p:nvSpPr>
              <p:spPr bwMode="auto">
                <a:xfrm>
                  <a:off x="235" y="2750"/>
                  <a:ext cx="5239" cy="0"/>
                </a:xfrm>
                <a:prstGeom prst="line">
                  <a:avLst/>
                </a:prstGeom>
                <a:noFill/>
                <a:ln w="3175" cmpd="sng">
                  <a:solidFill>
                    <a:schemeClr val="bg2">
                      <a:lumMod val="25000"/>
                      <a:alpha val="64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61" name="Group 54"/>
              <p:cNvGrpSpPr>
                <a:grpSpLocks/>
              </p:cNvGrpSpPr>
              <p:nvPr/>
            </p:nvGrpSpPr>
            <p:grpSpPr bwMode="auto">
              <a:xfrm>
                <a:off x="235" y="1844"/>
                <a:ext cx="5241" cy="728"/>
                <a:chOff x="235" y="1844"/>
                <a:chExt cx="5241" cy="728"/>
              </a:xfrm>
            </p:grpSpPr>
            <p:sp>
              <p:nvSpPr>
                <p:cNvPr id="62" name="Line 55"/>
                <p:cNvSpPr>
                  <a:spLocks noChangeShapeType="1"/>
                </p:cNvSpPr>
                <p:nvPr/>
              </p:nvSpPr>
              <p:spPr bwMode="auto">
                <a:xfrm>
                  <a:off x="235" y="2572"/>
                  <a:ext cx="5241" cy="0"/>
                </a:xfrm>
                <a:prstGeom prst="line">
                  <a:avLst/>
                </a:prstGeom>
                <a:noFill/>
                <a:ln w="3175" cmpd="sng">
                  <a:solidFill>
                    <a:schemeClr val="bg2">
                      <a:lumMod val="25000"/>
                      <a:alpha val="64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3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35" y="2401"/>
                  <a:ext cx="5241" cy="1"/>
                </a:xfrm>
                <a:prstGeom prst="line">
                  <a:avLst/>
                </a:prstGeom>
                <a:noFill/>
                <a:ln w="3175" cmpd="sng">
                  <a:solidFill>
                    <a:schemeClr val="bg2">
                      <a:lumMod val="25000"/>
                      <a:alpha val="64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4" name="Line 57"/>
                <p:cNvSpPr>
                  <a:spLocks noChangeShapeType="1"/>
                </p:cNvSpPr>
                <p:nvPr/>
              </p:nvSpPr>
              <p:spPr bwMode="auto">
                <a:xfrm>
                  <a:off x="235" y="2245"/>
                  <a:ext cx="5241" cy="5"/>
                </a:xfrm>
                <a:prstGeom prst="line">
                  <a:avLst/>
                </a:prstGeom>
                <a:noFill/>
                <a:ln w="3175" cmpd="sng">
                  <a:solidFill>
                    <a:schemeClr val="bg2">
                      <a:lumMod val="25000"/>
                      <a:alpha val="64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5" name="Line 58"/>
                <p:cNvSpPr>
                  <a:spLocks noChangeShapeType="1"/>
                </p:cNvSpPr>
                <p:nvPr/>
              </p:nvSpPr>
              <p:spPr bwMode="auto">
                <a:xfrm>
                  <a:off x="235" y="2121"/>
                  <a:ext cx="5217" cy="0"/>
                </a:xfrm>
                <a:prstGeom prst="line">
                  <a:avLst/>
                </a:prstGeom>
                <a:noFill/>
                <a:ln w="3175" cmpd="sng">
                  <a:solidFill>
                    <a:schemeClr val="bg2">
                      <a:lumMod val="25000"/>
                      <a:alpha val="64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6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35" y="2015"/>
                  <a:ext cx="5241" cy="6"/>
                </a:xfrm>
                <a:prstGeom prst="line">
                  <a:avLst/>
                </a:prstGeom>
                <a:noFill/>
                <a:ln w="3175" cmpd="sng">
                  <a:solidFill>
                    <a:schemeClr val="bg2">
                      <a:lumMod val="25000"/>
                      <a:alpha val="64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7" name="Line 60"/>
                <p:cNvSpPr>
                  <a:spLocks noChangeShapeType="1"/>
                </p:cNvSpPr>
                <p:nvPr/>
              </p:nvSpPr>
              <p:spPr bwMode="auto">
                <a:xfrm>
                  <a:off x="235" y="1946"/>
                  <a:ext cx="5241" cy="4"/>
                </a:xfrm>
                <a:prstGeom prst="line">
                  <a:avLst/>
                </a:prstGeom>
                <a:noFill/>
                <a:ln w="3175" cmpd="sng">
                  <a:solidFill>
                    <a:schemeClr val="bg2">
                      <a:lumMod val="25000"/>
                      <a:alpha val="64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8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35" y="1908"/>
                  <a:ext cx="5241" cy="10"/>
                </a:xfrm>
                <a:prstGeom prst="line">
                  <a:avLst/>
                </a:prstGeom>
                <a:noFill/>
                <a:ln w="3175" cmpd="sng">
                  <a:solidFill>
                    <a:schemeClr val="bg2">
                      <a:lumMod val="25000"/>
                      <a:alpha val="64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9" name="Line 62"/>
                <p:cNvSpPr>
                  <a:spLocks noChangeShapeType="1"/>
                </p:cNvSpPr>
                <p:nvPr/>
              </p:nvSpPr>
              <p:spPr bwMode="auto">
                <a:xfrm>
                  <a:off x="258" y="1866"/>
                  <a:ext cx="5218" cy="0"/>
                </a:xfrm>
                <a:prstGeom prst="line">
                  <a:avLst/>
                </a:prstGeom>
                <a:noFill/>
                <a:ln w="3175" cmpd="sng">
                  <a:solidFill>
                    <a:schemeClr val="bg2">
                      <a:lumMod val="25000"/>
                      <a:alpha val="64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70" name="Line 63"/>
                <p:cNvSpPr>
                  <a:spLocks noChangeShapeType="1"/>
                </p:cNvSpPr>
                <p:nvPr/>
              </p:nvSpPr>
              <p:spPr bwMode="auto">
                <a:xfrm>
                  <a:off x="235" y="1844"/>
                  <a:ext cx="5241" cy="0"/>
                </a:xfrm>
                <a:prstGeom prst="line">
                  <a:avLst/>
                </a:prstGeom>
                <a:noFill/>
                <a:ln w="3175" cmpd="sng">
                  <a:solidFill>
                    <a:schemeClr val="bg2">
                      <a:lumMod val="25000"/>
                      <a:alpha val="64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0825" y="404813"/>
            <a:ext cx="35036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5.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동녘B" pitchFamily="18" charset="-127"/>
                <a:ea typeface="HY동녘B" pitchFamily="18" charset="-127"/>
              </a:rPr>
              <a:t>조직도</a:t>
            </a:r>
            <a:endParaRPr lang="ko-KR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91744" y="1196752"/>
            <a:ext cx="1008062" cy="503237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 prstMaterial="powder">
            <a:bevelT w="152400" h="50800" prst="softRound"/>
            <a:contourClr>
              <a:srgbClr val="7030A0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dirty="0">
                <a:solidFill>
                  <a:schemeClr val="tx1"/>
                </a:solidFill>
              </a:rPr>
              <a:t>대표이사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991744" y="2204864"/>
            <a:ext cx="1009650" cy="504825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 prstMaterial="powder">
            <a:bevelT w="152400" h="50800" prst="softRound"/>
            <a:contourClr>
              <a:srgbClr val="7030A0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dirty="0" smtClean="0">
                <a:solidFill>
                  <a:schemeClr val="tx1"/>
                </a:solidFill>
              </a:rPr>
              <a:t>전무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44513" y="3748782"/>
            <a:ext cx="1008062" cy="504825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 prstMaterial="powder">
            <a:bevelT w="152400" h="50800" prst="softRound"/>
            <a:contourClr>
              <a:srgbClr val="7030A0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dirty="0" smtClean="0">
                <a:solidFill>
                  <a:schemeClr val="tx1"/>
                </a:solidFill>
              </a:rPr>
              <a:t>관리부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132436" y="5190232"/>
            <a:ext cx="1008062" cy="504825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 prstMaterial="powder">
            <a:bevelT w="152400" h="50800" prst="softRound"/>
            <a:contourClr>
              <a:srgbClr val="7030A0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dirty="0" err="1" smtClean="0">
                <a:solidFill>
                  <a:schemeClr val="tx1"/>
                </a:solidFill>
              </a:rPr>
              <a:t>공무팀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782518" y="5190232"/>
            <a:ext cx="1008062" cy="504825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 prstMaterial="powder">
            <a:bevelT w="152400" h="50800" prst="softRound"/>
            <a:contourClr>
              <a:srgbClr val="7030A0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dirty="0" err="1" smtClean="0">
                <a:solidFill>
                  <a:schemeClr val="tx1"/>
                </a:solidFill>
              </a:rPr>
              <a:t>물류팀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169621" y="3750171"/>
            <a:ext cx="1439863" cy="504825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 prstMaterial="powder">
            <a:bevelT w="152400" h="50800" prst="softRound"/>
            <a:contourClr>
              <a:srgbClr val="7030A0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dirty="0" smtClean="0">
                <a:solidFill>
                  <a:schemeClr val="tx1"/>
                </a:solidFill>
              </a:rPr>
              <a:t>총무부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921000" y="3748782"/>
            <a:ext cx="1439863" cy="504825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 prstMaterial="powder">
            <a:bevelT w="152400" h="50800" prst="softRound"/>
            <a:contourClr>
              <a:srgbClr val="7030A0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dirty="0">
                <a:solidFill>
                  <a:schemeClr val="tx1"/>
                </a:solidFill>
              </a:rPr>
              <a:t>생산관리부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422698" y="5188645"/>
            <a:ext cx="1008063" cy="504825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 prstMaterial="powder">
            <a:bevelT w="152400" h="50800" prst="softRound"/>
            <a:contourClr>
              <a:srgbClr val="7030A0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dirty="0" err="1" smtClean="0">
                <a:solidFill>
                  <a:schemeClr val="tx1"/>
                </a:solidFill>
              </a:rPr>
              <a:t>생산팀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cxnSp>
        <p:nvCxnSpPr>
          <p:cNvPr id="12" name="꺾인 연결선 11"/>
          <p:cNvCxnSpPr>
            <a:stCxn id="5" idx="2"/>
            <a:endCxn id="6" idx="0"/>
          </p:cNvCxnSpPr>
          <p:nvPr/>
        </p:nvCxnSpPr>
        <p:spPr>
          <a:xfrm rot="5400000">
            <a:off x="2253011" y="1505223"/>
            <a:ext cx="1039093" cy="3448025"/>
          </a:xfrm>
          <a:prstGeom prst="bentConnector3">
            <a:avLst>
              <a:gd name="adj1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3" name="꺾인 연결선 12"/>
          <p:cNvCxnSpPr>
            <a:stCxn id="5" idx="2"/>
            <a:endCxn id="10" idx="0"/>
          </p:cNvCxnSpPr>
          <p:nvPr/>
        </p:nvCxnSpPr>
        <p:spPr>
          <a:xfrm rot="5400000">
            <a:off x="3549205" y="2801417"/>
            <a:ext cx="1039093" cy="855637"/>
          </a:xfrm>
          <a:prstGeom prst="bentConnector3">
            <a:avLst>
              <a:gd name="adj1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" name="꺾인 연결선 13"/>
          <p:cNvCxnSpPr>
            <a:stCxn id="5" idx="2"/>
            <a:endCxn id="9" idx="0"/>
          </p:cNvCxnSpPr>
          <p:nvPr/>
        </p:nvCxnSpPr>
        <p:spPr>
          <a:xfrm rot="16200000" flipH="1">
            <a:off x="5672820" y="1533438"/>
            <a:ext cx="1040482" cy="3392984"/>
          </a:xfrm>
          <a:prstGeom prst="bentConnector3">
            <a:avLst>
              <a:gd name="adj1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" name="꺾인 연결선 14"/>
          <p:cNvCxnSpPr>
            <a:stCxn id="10" idx="2"/>
            <a:endCxn id="11" idx="0"/>
          </p:cNvCxnSpPr>
          <p:nvPr/>
        </p:nvCxnSpPr>
        <p:spPr>
          <a:xfrm rot="5400000">
            <a:off x="2316312" y="3864025"/>
            <a:ext cx="935038" cy="1714202"/>
          </a:xfrm>
          <a:prstGeom prst="bentConnector3">
            <a:avLst>
              <a:gd name="adj1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6" name="꺾인 연결선 15"/>
          <p:cNvCxnSpPr>
            <a:stCxn id="10" idx="2"/>
            <a:endCxn id="8" idx="0"/>
          </p:cNvCxnSpPr>
          <p:nvPr/>
        </p:nvCxnSpPr>
        <p:spPr>
          <a:xfrm rot="16200000" flipH="1">
            <a:off x="3995428" y="3899110"/>
            <a:ext cx="936625" cy="1645617"/>
          </a:xfrm>
          <a:prstGeom prst="bentConnector3">
            <a:avLst>
              <a:gd name="adj1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8" name="직선 연결선 17"/>
          <p:cNvCxnSpPr>
            <a:stCxn id="4" idx="2"/>
            <a:endCxn id="5" idx="0"/>
          </p:cNvCxnSpPr>
          <p:nvPr/>
        </p:nvCxnSpPr>
        <p:spPr>
          <a:xfrm>
            <a:off x="4495775" y="1699989"/>
            <a:ext cx="794" cy="504875"/>
          </a:xfrm>
          <a:prstGeom prst="lin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17" name="직사각형 116"/>
          <p:cNvSpPr/>
          <p:nvPr/>
        </p:nvSpPr>
        <p:spPr>
          <a:xfrm>
            <a:off x="5147791" y="3744391"/>
            <a:ext cx="1368425" cy="504825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 prstMaterial="powder">
            <a:bevelT w="152400" h="50800" prst="softRound"/>
            <a:contourClr>
              <a:srgbClr val="7030A0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dirty="0" smtClean="0">
                <a:solidFill>
                  <a:schemeClr val="tx1"/>
                </a:solidFill>
              </a:rPr>
              <a:t>영업부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cxnSp>
        <p:nvCxnSpPr>
          <p:cNvPr id="31" name="꺾인 연결선 30"/>
          <p:cNvCxnSpPr>
            <a:stCxn id="5" idx="2"/>
            <a:endCxn id="117" idx="0"/>
          </p:cNvCxnSpPr>
          <p:nvPr/>
        </p:nvCxnSpPr>
        <p:spPr>
          <a:xfrm rot="16200000" flipH="1">
            <a:off x="4646935" y="2559322"/>
            <a:ext cx="1034702" cy="1335435"/>
          </a:xfrm>
          <a:prstGeom prst="bentConnector3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" name="직선 연결선 32"/>
          <p:cNvCxnSpPr>
            <a:stCxn id="10" idx="2"/>
            <a:endCxn id="7" idx="0"/>
          </p:cNvCxnSpPr>
          <p:nvPr/>
        </p:nvCxnSpPr>
        <p:spPr>
          <a:xfrm flipH="1">
            <a:off x="3636467" y="4253607"/>
            <a:ext cx="4465" cy="936625"/>
          </a:xfrm>
          <a:prstGeom prst="lin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18" name="직사각형 117"/>
          <p:cNvSpPr/>
          <p:nvPr/>
        </p:nvSpPr>
        <p:spPr>
          <a:xfrm>
            <a:off x="6372250" y="5193262"/>
            <a:ext cx="1218818" cy="504825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 prstMaterial="powder">
            <a:bevelT w="152400" h="50800" prst="softRound"/>
            <a:contourClr>
              <a:srgbClr val="7030A0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dirty="0" err="1" smtClean="0">
                <a:solidFill>
                  <a:schemeClr val="tx1"/>
                </a:solidFill>
              </a:rPr>
              <a:t>품질관리팀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cxnSp>
        <p:nvCxnSpPr>
          <p:cNvPr id="21" name="꺾인 연결선 20"/>
          <p:cNvCxnSpPr>
            <a:stCxn id="10" idx="2"/>
            <a:endCxn id="118" idx="0"/>
          </p:cNvCxnSpPr>
          <p:nvPr/>
        </p:nvCxnSpPr>
        <p:spPr>
          <a:xfrm rot="16200000" flipH="1">
            <a:off x="4841468" y="3053070"/>
            <a:ext cx="939655" cy="3340727"/>
          </a:xfrm>
          <a:prstGeom prst="bentConnector3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4445"/>
            <a:ext cx="9115425" cy="586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0825" y="404813"/>
            <a:ext cx="35036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동녘B" pitchFamily="18" charset="-127"/>
                <a:ea typeface="HY동녘B" pitchFamily="18" charset="-127"/>
              </a:rPr>
              <a:t>6.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동녘B" pitchFamily="18" charset="-127"/>
                <a:ea typeface="HY동녘B" pitchFamily="18" charset="-127"/>
              </a:rPr>
              <a:t>제조 공정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948264" y="2132856"/>
            <a:ext cx="19191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 smtClean="0">
                <a:ln>
                  <a:solidFill>
                    <a:srgbClr val="7030A0"/>
                  </a:solidFill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Y동녘B" pitchFamily="18" charset="-127"/>
                <a:ea typeface="HY동녘B" pitchFamily="18" charset="-127"/>
              </a:rPr>
              <a:t>Non-stop</a:t>
            </a:r>
          </a:p>
          <a:p>
            <a:pPr algn="ctr"/>
            <a:r>
              <a:rPr lang="en-US" altLang="ko-KR" sz="2800" b="1" dirty="0" smtClean="0">
                <a:ln>
                  <a:solidFill>
                    <a:srgbClr val="7030A0"/>
                  </a:solidFill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Y동녘B" pitchFamily="18" charset="-127"/>
                <a:ea typeface="HY동녘B" pitchFamily="18" charset="-127"/>
              </a:rPr>
              <a:t>system</a:t>
            </a:r>
            <a:endParaRPr lang="ko-KR" altLang="en-US" sz="2800" b="1" dirty="0" smtClean="0">
              <a:ln>
                <a:solidFill>
                  <a:srgbClr val="7030A0"/>
                </a:solidFill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HY동녘B" pitchFamily="18" charset="-127"/>
              <a:ea typeface="HY동녘B" pitchFamily="18" charset="-127"/>
            </a:endParaRPr>
          </a:p>
          <a:p>
            <a:endParaRPr lang="ko-KR" altLang="en-US" sz="2800" dirty="0">
              <a:ln>
                <a:solidFill>
                  <a:srgbClr val="7030A0"/>
                </a:solidFill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HY동녘B" pitchFamily="18" charset="-127"/>
              <a:ea typeface="HY동녘B" pitchFamily="18" charset="-127"/>
            </a:endParaRPr>
          </a:p>
        </p:txBody>
      </p:sp>
      <p:grpSp>
        <p:nvGrpSpPr>
          <p:cNvPr id="4" name="그룹 51"/>
          <p:cNvGrpSpPr/>
          <p:nvPr/>
        </p:nvGrpSpPr>
        <p:grpSpPr>
          <a:xfrm>
            <a:off x="1097580" y="934330"/>
            <a:ext cx="1217146" cy="1349929"/>
            <a:chOff x="1259632" y="692696"/>
            <a:chExt cx="1338650" cy="1455518"/>
          </a:xfrm>
        </p:grpSpPr>
        <p:grpSp>
          <p:nvGrpSpPr>
            <p:cNvPr id="5" name="Group 125"/>
            <p:cNvGrpSpPr>
              <a:grpSpLocks/>
            </p:cNvGrpSpPr>
            <p:nvPr/>
          </p:nvGrpSpPr>
          <p:grpSpPr bwMode="auto">
            <a:xfrm>
              <a:off x="1259632" y="692696"/>
              <a:ext cx="1338650" cy="1455518"/>
              <a:chOff x="2562" y="1979"/>
              <a:chExt cx="1074" cy="1188"/>
            </a:xfrm>
          </p:grpSpPr>
          <p:sp>
            <p:nvSpPr>
              <p:cNvPr id="79" name="Oval 126"/>
              <p:cNvSpPr>
                <a:spLocks noChangeArrowheads="1"/>
              </p:cNvSpPr>
              <p:nvPr/>
            </p:nvSpPr>
            <p:spPr bwMode="gray">
              <a:xfrm rot="-723406">
                <a:off x="2605" y="2747"/>
                <a:ext cx="906" cy="420"/>
              </a:xfrm>
              <a:prstGeom prst="ellipse">
                <a:avLst/>
              </a:prstGeom>
              <a:solidFill>
                <a:srgbClr val="0F2145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80" name="Oval 127"/>
              <p:cNvSpPr>
                <a:spLocks noChangeArrowheads="1"/>
              </p:cNvSpPr>
              <p:nvPr/>
            </p:nvSpPr>
            <p:spPr bwMode="gray">
              <a:xfrm>
                <a:off x="2562" y="1979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81" name="Oval 128"/>
              <p:cNvSpPr>
                <a:spLocks noChangeArrowheads="1"/>
              </p:cNvSpPr>
              <p:nvPr/>
            </p:nvSpPr>
            <p:spPr bwMode="gray">
              <a:xfrm>
                <a:off x="2575" y="1985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82" name="Oval 129"/>
              <p:cNvSpPr>
                <a:spLocks noChangeArrowheads="1"/>
              </p:cNvSpPr>
              <p:nvPr/>
            </p:nvSpPr>
            <p:spPr bwMode="gray">
              <a:xfrm>
                <a:off x="2586" y="1995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83" name="Oval 130"/>
              <p:cNvSpPr>
                <a:spLocks noChangeArrowheads="1"/>
              </p:cNvSpPr>
              <p:nvPr/>
            </p:nvSpPr>
            <p:spPr bwMode="gray">
              <a:xfrm>
                <a:off x="2644" y="2023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dirty="0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84" name="Text Box 131"/>
              <p:cNvSpPr txBox="1">
                <a:spLocks noChangeArrowheads="1"/>
              </p:cNvSpPr>
              <p:nvPr/>
            </p:nvSpPr>
            <p:spPr bwMode="gray">
              <a:xfrm>
                <a:off x="3037" y="2149"/>
                <a:ext cx="10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ko-KR" altLang="ko-KR" sz="1400" smtClean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1280870" y="993987"/>
              <a:ext cx="1267968" cy="796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dirty="0" smtClean="0">
                  <a:latin typeface="+mn-ea"/>
                </a:rPr>
                <a:t>원재료</a:t>
              </a:r>
              <a:endParaRPr lang="en-US" altLang="ko-KR" sz="1400" dirty="0" smtClean="0">
                <a:latin typeface="+mn-ea"/>
              </a:endParaRPr>
            </a:p>
            <a:p>
              <a:pPr algn="ctr"/>
              <a:r>
                <a:rPr lang="ko-KR" altLang="en-US" sz="1400" dirty="0" smtClean="0">
                  <a:latin typeface="+mn-ea"/>
                </a:rPr>
                <a:t>부자재 입고</a:t>
              </a:r>
              <a:endParaRPr lang="en-US" altLang="ko-KR" sz="1400" dirty="0" smtClean="0">
                <a:latin typeface="+mn-ea"/>
              </a:endParaRPr>
            </a:p>
            <a:p>
              <a:pPr algn="ctr"/>
              <a:r>
                <a:rPr lang="en-US" altLang="ko-KR" sz="14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&lt;</a:t>
              </a:r>
              <a:r>
                <a:rPr lang="ko-KR" altLang="en-US" sz="1400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입고검사</a:t>
              </a:r>
              <a:r>
                <a:rPr lang="en-US" altLang="ko-KR" sz="14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&gt;</a:t>
              </a:r>
              <a:endParaRPr lang="ko-KR" altLang="en-US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6" name="그룹 50"/>
          <p:cNvGrpSpPr/>
          <p:nvPr/>
        </p:nvGrpSpPr>
        <p:grpSpPr>
          <a:xfrm>
            <a:off x="2056892" y="1509987"/>
            <a:ext cx="1243969" cy="1335685"/>
            <a:chOff x="3347864" y="1556792"/>
            <a:chExt cx="1368152" cy="1440160"/>
          </a:xfrm>
        </p:grpSpPr>
        <p:grpSp>
          <p:nvGrpSpPr>
            <p:cNvPr id="7" name="Group 146"/>
            <p:cNvGrpSpPr>
              <a:grpSpLocks/>
            </p:cNvGrpSpPr>
            <p:nvPr/>
          </p:nvGrpSpPr>
          <p:grpSpPr bwMode="auto">
            <a:xfrm>
              <a:off x="3347864" y="1556792"/>
              <a:ext cx="1368152" cy="1440160"/>
              <a:chOff x="1701" y="2024"/>
              <a:chExt cx="677" cy="735"/>
            </a:xfrm>
          </p:grpSpPr>
          <p:sp>
            <p:nvSpPr>
              <p:cNvPr id="62" name="Oval 147"/>
              <p:cNvSpPr>
                <a:spLocks noChangeArrowheads="1"/>
              </p:cNvSpPr>
              <p:nvPr/>
            </p:nvSpPr>
            <p:spPr bwMode="gray">
              <a:xfrm>
                <a:off x="1818" y="2499"/>
                <a:ext cx="560" cy="260"/>
              </a:xfrm>
              <a:prstGeom prst="ellipse">
                <a:avLst/>
              </a:prstGeom>
              <a:solidFill>
                <a:srgbClr val="0F2145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63" name="Oval 148"/>
              <p:cNvSpPr>
                <a:spLocks noChangeArrowheads="1"/>
              </p:cNvSpPr>
              <p:nvPr/>
            </p:nvSpPr>
            <p:spPr bwMode="gray">
              <a:xfrm>
                <a:off x="1701" y="2024"/>
                <a:ext cx="664" cy="66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64" name="Oval 149"/>
              <p:cNvSpPr>
                <a:spLocks noChangeArrowheads="1"/>
              </p:cNvSpPr>
              <p:nvPr/>
            </p:nvSpPr>
            <p:spPr bwMode="gray">
              <a:xfrm>
                <a:off x="1709" y="2028"/>
                <a:ext cx="649" cy="6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65" name="Oval 150"/>
              <p:cNvSpPr>
                <a:spLocks noChangeArrowheads="1"/>
              </p:cNvSpPr>
              <p:nvPr/>
            </p:nvSpPr>
            <p:spPr bwMode="gray">
              <a:xfrm>
                <a:off x="1716" y="2034"/>
                <a:ext cx="617" cy="60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66" name="Oval 151"/>
              <p:cNvSpPr>
                <a:spLocks noChangeArrowheads="1"/>
              </p:cNvSpPr>
              <p:nvPr/>
            </p:nvSpPr>
            <p:spPr bwMode="gray">
              <a:xfrm>
                <a:off x="1752" y="2051"/>
                <a:ext cx="549" cy="49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67" name="Text Box 152"/>
              <p:cNvSpPr txBox="1">
                <a:spLocks noChangeArrowheads="1"/>
              </p:cNvSpPr>
              <p:nvPr/>
            </p:nvSpPr>
            <p:spPr bwMode="gray">
              <a:xfrm>
                <a:off x="1978" y="2129"/>
                <a:ext cx="99" cy="1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ko-KR" altLang="ko-KR" sz="1400" smtClean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3439515" y="1724178"/>
              <a:ext cx="1156899" cy="1028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ko-KR" altLang="en-US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차 가공</a:t>
              </a:r>
              <a:endParaRPr lang="en-US" altLang="ko-K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altLang="ko-KR" sz="1400" dirty="0" smtClean="0"/>
                <a:t>Roasting</a:t>
              </a:r>
            </a:p>
            <a:p>
              <a:r>
                <a:rPr lang="en-US" altLang="ko-KR" sz="1400" dirty="0" err="1" smtClean="0"/>
                <a:t>Extrudeing</a:t>
              </a:r>
              <a:endParaRPr lang="en-US" altLang="ko-KR" sz="1400" dirty="0" smtClean="0"/>
            </a:p>
            <a:p>
              <a:pPr algn="ctr"/>
              <a:r>
                <a:rPr lang="en-US" altLang="ko-KR" sz="1400" dirty="0" smtClean="0"/>
                <a:t>Mixing</a:t>
              </a:r>
              <a:endParaRPr lang="ko-KR" altLang="en-US" sz="1400" dirty="0"/>
            </a:p>
          </p:txBody>
        </p:sp>
      </p:grpSp>
      <p:grpSp>
        <p:nvGrpSpPr>
          <p:cNvPr id="8" name="그룹 54"/>
          <p:cNvGrpSpPr/>
          <p:nvPr/>
        </p:nvGrpSpPr>
        <p:grpSpPr>
          <a:xfrm>
            <a:off x="3237802" y="1771578"/>
            <a:ext cx="1273852" cy="1264607"/>
            <a:chOff x="3851920" y="2492896"/>
            <a:chExt cx="1401016" cy="1363522"/>
          </a:xfrm>
        </p:grpSpPr>
        <p:grpSp>
          <p:nvGrpSpPr>
            <p:cNvPr id="9" name="그룹 42"/>
            <p:cNvGrpSpPr/>
            <p:nvPr/>
          </p:nvGrpSpPr>
          <p:grpSpPr>
            <a:xfrm>
              <a:off x="3851920" y="2492896"/>
              <a:ext cx="1401016" cy="1363522"/>
              <a:chOff x="5838821" y="1619245"/>
              <a:chExt cx="1104900" cy="1157943"/>
            </a:xfrm>
          </p:grpSpPr>
          <p:sp>
            <p:nvSpPr>
              <p:cNvPr id="44" name="Oval 140"/>
              <p:cNvSpPr>
                <a:spLocks noChangeArrowheads="1"/>
              </p:cNvSpPr>
              <p:nvPr/>
            </p:nvSpPr>
            <p:spPr bwMode="gray">
              <a:xfrm rot="20876594">
                <a:off x="5947615" y="2368042"/>
                <a:ext cx="920015" cy="409146"/>
              </a:xfrm>
              <a:prstGeom prst="ellipse">
                <a:avLst/>
              </a:prstGeom>
              <a:solidFill>
                <a:srgbClr val="0F2145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grpSp>
            <p:nvGrpSpPr>
              <p:cNvPr id="10" name="Group 281"/>
              <p:cNvGrpSpPr>
                <a:grpSpLocks/>
              </p:cNvGrpSpPr>
              <p:nvPr/>
            </p:nvGrpSpPr>
            <p:grpSpPr bwMode="auto">
              <a:xfrm>
                <a:off x="5838821" y="1619245"/>
                <a:ext cx="1104900" cy="1108075"/>
                <a:chOff x="166" y="1752"/>
                <a:chExt cx="696" cy="698"/>
              </a:xfrm>
            </p:grpSpPr>
            <p:sp>
              <p:nvSpPr>
                <p:cNvPr id="46" name="Oval 282"/>
                <p:cNvSpPr>
                  <a:spLocks noChangeArrowheads="1"/>
                </p:cNvSpPr>
                <p:nvPr/>
              </p:nvSpPr>
              <p:spPr bwMode="gray">
                <a:xfrm>
                  <a:off x="166" y="1752"/>
                  <a:ext cx="696" cy="6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FF">
                        <a:gamma/>
                        <a:shade val="46275"/>
                        <a:invGamma/>
                      </a:srgbClr>
                    </a:gs>
                    <a:gs pos="100000">
                      <a:srgbClr val="0099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mtClean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47" name="Oval 283"/>
                <p:cNvSpPr>
                  <a:spLocks noChangeArrowheads="1"/>
                </p:cNvSpPr>
                <p:nvPr/>
              </p:nvSpPr>
              <p:spPr bwMode="gray">
                <a:xfrm>
                  <a:off x="174" y="1761"/>
                  <a:ext cx="680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FF">
                        <a:alpha val="0"/>
                      </a:srgbClr>
                    </a:gs>
                    <a:gs pos="100000">
                      <a:srgbClr val="0099FF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mtClean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48" name="Oval 284"/>
                <p:cNvSpPr>
                  <a:spLocks noChangeArrowheads="1"/>
                </p:cNvSpPr>
                <p:nvPr/>
              </p:nvSpPr>
              <p:spPr bwMode="gray">
                <a:xfrm>
                  <a:off x="191" y="1783"/>
                  <a:ext cx="64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FF">
                        <a:gamma/>
                        <a:shade val="79216"/>
                        <a:invGamma/>
                      </a:srgbClr>
                    </a:gs>
                    <a:gs pos="100000">
                      <a:srgbClr val="0099FF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mtClean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49" name="Oval 285"/>
                <p:cNvSpPr>
                  <a:spLocks noChangeArrowheads="1"/>
                </p:cNvSpPr>
                <p:nvPr/>
              </p:nvSpPr>
              <p:spPr bwMode="gray">
                <a:xfrm>
                  <a:off x="227" y="1762"/>
                  <a:ext cx="576" cy="5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FF">
                        <a:gamma/>
                        <a:tint val="0"/>
                        <a:invGamma/>
                      </a:srgbClr>
                    </a:gs>
                    <a:gs pos="100000">
                      <a:srgbClr val="0099FF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mtClean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</p:grpSp>
        </p:grpSp>
        <p:sp>
          <p:nvSpPr>
            <p:cNvPr id="88" name="TextBox 87"/>
            <p:cNvSpPr txBox="1"/>
            <p:nvPr/>
          </p:nvSpPr>
          <p:spPr>
            <a:xfrm>
              <a:off x="4015012" y="2762655"/>
              <a:ext cx="1045826" cy="796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2</a:t>
              </a:r>
              <a:r>
                <a:rPr lang="ko-KR" altLang="en-US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차</a:t>
              </a:r>
              <a:r>
                <a:rPr lang="en-US" altLang="ko-KR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 </a:t>
              </a:r>
              <a:r>
                <a:rPr lang="ko-KR" altLang="en-US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가공</a:t>
              </a:r>
              <a:endParaRPr lang="en-US" altLang="ko-K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  <a:p>
              <a:pPr algn="ctr"/>
              <a:r>
                <a:rPr lang="en-US" altLang="ko-KR" sz="1400" dirty="0" smtClean="0">
                  <a:latin typeface="+mn-ea"/>
                </a:rPr>
                <a:t>Milling</a:t>
              </a:r>
              <a:r>
                <a:rPr lang="ko-KR" altLang="en-US" sz="1400" dirty="0" smtClean="0">
                  <a:latin typeface="+mn-ea"/>
                </a:rPr>
                <a:t> </a:t>
              </a:r>
              <a:r>
                <a:rPr lang="en-US" altLang="ko-KR" sz="1400" dirty="0" smtClean="0">
                  <a:latin typeface="+mn-ea"/>
                </a:rPr>
                <a:t>&amp;</a:t>
              </a:r>
            </a:p>
            <a:p>
              <a:pPr algn="ctr"/>
              <a:r>
                <a:rPr lang="en-US" altLang="ko-KR" sz="1400" dirty="0" smtClean="0"/>
                <a:t>Grits</a:t>
              </a:r>
              <a:endParaRPr lang="ko-KR" altLang="en-US" sz="1400" dirty="0"/>
            </a:p>
          </p:txBody>
        </p:sp>
      </p:grpSp>
      <p:grpSp>
        <p:nvGrpSpPr>
          <p:cNvPr id="11" name="그룹 53"/>
          <p:cNvGrpSpPr/>
          <p:nvPr/>
        </p:nvGrpSpPr>
        <p:grpSpPr>
          <a:xfrm>
            <a:off x="4051474" y="2588166"/>
            <a:ext cx="1217146" cy="1349929"/>
            <a:chOff x="5148064" y="3429000"/>
            <a:chExt cx="1338650" cy="1455518"/>
          </a:xfrm>
        </p:grpSpPr>
        <p:grpSp>
          <p:nvGrpSpPr>
            <p:cNvPr id="12" name="Group 125"/>
            <p:cNvGrpSpPr>
              <a:grpSpLocks/>
            </p:cNvGrpSpPr>
            <p:nvPr/>
          </p:nvGrpSpPr>
          <p:grpSpPr bwMode="auto">
            <a:xfrm>
              <a:off x="5148064" y="3429000"/>
              <a:ext cx="1338650" cy="1455518"/>
              <a:chOff x="2562" y="1979"/>
              <a:chExt cx="1074" cy="1188"/>
            </a:xfrm>
          </p:grpSpPr>
          <p:sp>
            <p:nvSpPr>
              <p:cNvPr id="93" name="Oval 126"/>
              <p:cNvSpPr>
                <a:spLocks noChangeArrowheads="1"/>
              </p:cNvSpPr>
              <p:nvPr/>
            </p:nvSpPr>
            <p:spPr bwMode="gray">
              <a:xfrm rot="-723406">
                <a:off x="2605" y="2747"/>
                <a:ext cx="906" cy="420"/>
              </a:xfrm>
              <a:prstGeom prst="ellipse">
                <a:avLst/>
              </a:prstGeom>
              <a:solidFill>
                <a:srgbClr val="0F2145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94" name="Oval 127"/>
              <p:cNvSpPr>
                <a:spLocks noChangeArrowheads="1"/>
              </p:cNvSpPr>
              <p:nvPr/>
            </p:nvSpPr>
            <p:spPr bwMode="gray">
              <a:xfrm>
                <a:off x="2562" y="1979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7030A0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95" name="Oval 128"/>
              <p:cNvSpPr>
                <a:spLocks noChangeArrowheads="1"/>
              </p:cNvSpPr>
              <p:nvPr/>
            </p:nvSpPr>
            <p:spPr bwMode="gray">
              <a:xfrm>
                <a:off x="2575" y="1985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7030A0"/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96" name="Oval 129"/>
              <p:cNvSpPr>
                <a:spLocks noChangeArrowheads="1"/>
              </p:cNvSpPr>
              <p:nvPr/>
            </p:nvSpPr>
            <p:spPr bwMode="gray">
              <a:xfrm>
                <a:off x="2586" y="1995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7030A0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97" name="Oval 130"/>
              <p:cNvSpPr>
                <a:spLocks noChangeArrowheads="1"/>
              </p:cNvSpPr>
              <p:nvPr/>
            </p:nvSpPr>
            <p:spPr bwMode="gray">
              <a:xfrm>
                <a:off x="2644" y="2023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98" name="Text Box 131"/>
              <p:cNvSpPr txBox="1">
                <a:spLocks noChangeArrowheads="1"/>
              </p:cNvSpPr>
              <p:nvPr/>
            </p:nvSpPr>
            <p:spPr bwMode="gray">
              <a:xfrm>
                <a:off x="3037" y="2149"/>
                <a:ext cx="10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ko-KR" altLang="ko-KR" sz="1400" smtClean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5268710" y="3861048"/>
              <a:ext cx="11448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반제품 검수</a:t>
              </a:r>
              <a:endParaRPr lang="en-US" altLang="ko-KR" sz="1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  <a:p>
              <a:pPr algn="ctr"/>
              <a:r>
                <a:rPr lang="ko-KR" altLang="en-US" sz="1400" dirty="0" smtClean="0"/>
                <a:t>금속검출</a:t>
              </a:r>
              <a:endParaRPr lang="ko-KR" altLang="en-US" sz="1400" dirty="0"/>
            </a:p>
          </p:txBody>
        </p:sp>
      </p:grpSp>
      <p:grpSp>
        <p:nvGrpSpPr>
          <p:cNvPr id="13" name="그룹 101"/>
          <p:cNvGrpSpPr/>
          <p:nvPr/>
        </p:nvGrpSpPr>
        <p:grpSpPr>
          <a:xfrm>
            <a:off x="4746235" y="3421365"/>
            <a:ext cx="1280863" cy="1311035"/>
            <a:chOff x="3667328" y="4221804"/>
            <a:chExt cx="1408728" cy="1413582"/>
          </a:xfrm>
        </p:grpSpPr>
        <p:grpSp>
          <p:nvGrpSpPr>
            <p:cNvPr id="14" name="그룹 99"/>
            <p:cNvGrpSpPr/>
            <p:nvPr/>
          </p:nvGrpSpPr>
          <p:grpSpPr>
            <a:xfrm>
              <a:off x="3667328" y="4221804"/>
              <a:ext cx="1408728" cy="1413582"/>
              <a:chOff x="3635367" y="4221804"/>
              <a:chExt cx="1440689" cy="1413582"/>
            </a:xfrm>
          </p:grpSpPr>
          <p:sp>
            <p:nvSpPr>
              <p:cNvPr id="99" name="Oval 126"/>
              <p:cNvSpPr>
                <a:spLocks noChangeArrowheads="1"/>
              </p:cNvSpPr>
              <p:nvPr/>
            </p:nvSpPr>
            <p:spPr bwMode="gray">
              <a:xfrm rot="20876594">
                <a:off x="3815415" y="5198059"/>
                <a:ext cx="1126944" cy="437327"/>
              </a:xfrm>
              <a:prstGeom prst="ellipse">
                <a:avLst/>
              </a:prstGeom>
              <a:solidFill>
                <a:srgbClr val="0F2145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grpSp>
            <p:nvGrpSpPr>
              <p:cNvPr id="15" name="Group 291"/>
              <p:cNvGrpSpPr>
                <a:grpSpLocks/>
              </p:cNvGrpSpPr>
              <p:nvPr/>
            </p:nvGrpSpPr>
            <p:grpSpPr bwMode="auto">
              <a:xfrm>
                <a:off x="3635367" y="4221804"/>
                <a:ext cx="1440689" cy="1367436"/>
                <a:chOff x="823" y="740"/>
                <a:chExt cx="696" cy="698"/>
              </a:xfrm>
            </p:grpSpPr>
            <p:sp>
              <p:nvSpPr>
                <p:cNvPr id="57" name="Oval 292"/>
                <p:cNvSpPr>
                  <a:spLocks noChangeArrowheads="1"/>
                </p:cNvSpPr>
                <p:nvPr/>
              </p:nvSpPr>
              <p:spPr bwMode="gray">
                <a:xfrm>
                  <a:off x="823" y="740"/>
                  <a:ext cx="696" cy="6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CC">
                        <a:gamma/>
                        <a:shade val="46275"/>
                        <a:invGamma/>
                      </a:srgbClr>
                    </a:gs>
                    <a:gs pos="100000">
                      <a:srgbClr val="FF33CC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mtClean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58" name="Oval 293"/>
                <p:cNvSpPr>
                  <a:spLocks noChangeArrowheads="1"/>
                </p:cNvSpPr>
                <p:nvPr/>
              </p:nvSpPr>
              <p:spPr bwMode="gray">
                <a:xfrm>
                  <a:off x="831" y="749"/>
                  <a:ext cx="680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CC">
                        <a:alpha val="0"/>
                      </a:srgbClr>
                    </a:gs>
                    <a:gs pos="100000">
                      <a:srgbClr val="FF33CC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mtClean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59" name="Oval 294"/>
                <p:cNvSpPr>
                  <a:spLocks noChangeArrowheads="1"/>
                </p:cNvSpPr>
                <p:nvPr/>
              </p:nvSpPr>
              <p:spPr bwMode="gray">
                <a:xfrm>
                  <a:off x="848" y="770"/>
                  <a:ext cx="64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CC">
                        <a:gamma/>
                        <a:shade val="79216"/>
                        <a:invGamma/>
                      </a:srgbClr>
                    </a:gs>
                    <a:gs pos="100000">
                      <a:srgbClr val="FF33CC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mtClean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60" name="Oval 295"/>
                <p:cNvSpPr>
                  <a:spLocks noChangeArrowheads="1"/>
                </p:cNvSpPr>
                <p:nvPr/>
              </p:nvSpPr>
              <p:spPr bwMode="gray">
                <a:xfrm>
                  <a:off x="884" y="754"/>
                  <a:ext cx="576" cy="5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CC">
                        <a:gamma/>
                        <a:tint val="0"/>
                        <a:invGamma/>
                      </a:srgbClr>
                    </a:gs>
                    <a:gs pos="100000">
                      <a:srgbClr val="FF33CC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mtClean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</p:grpSp>
        </p:grpSp>
        <p:sp>
          <p:nvSpPr>
            <p:cNvPr id="101" name="TextBox 100"/>
            <p:cNvSpPr txBox="1"/>
            <p:nvPr/>
          </p:nvSpPr>
          <p:spPr>
            <a:xfrm>
              <a:off x="3957840" y="4603325"/>
              <a:ext cx="795478" cy="5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선별</a:t>
              </a:r>
              <a:endParaRPr lang="ko-KR" altLang="en-US" sz="1400" dirty="0" smtClean="0">
                <a:latin typeface="+mn-ea"/>
              </a:endParaRPr>
            </a:p>
            <a:p>
              <a:pPr algn="ctr"/>
              <a:r>
                <a:rPr lang="en-US" altLang="ko-KR" sz="1400" dirty="0" smtClean="0">
                  <a:latin typeface="+mn-ea"/>
                </a:rPr>
                <a:t>(Sifter)</a:t>
              </a:r>
            </a:p>
          </p:txBody>
        </p:sp>
      </p:grpSp>
      <p:grpSp>
        <p:nvGrpSpPr>
          <p:cNvPr id="16" name="그룹 110"/>
          <p:cNvGrpSpPr/>
          <p:nvPr/>
        </p:nvGrpSpPr>
        <p:grpSpPr>
          <a:xfrm>
            <a:off x="5629534" y="4085478"/>
            <a:ext cx="1250233" cy="1224821"/>
            <a:chOff x="3635896" y="4653136"/>
            <a:chExt cx="1375041" cy="1320624"/>
          </a:xfrm>
        </p:grpSpPr>
        <p:grpSp>
          <p:nvGrpSpPr>
            <p:cNvPr id="17" name="그룹 108"/>
            <p:cNvGrpSpPr/>
            <p:nvPr/>
          </p:nvGrpSpPr>
          <p:grpSpPr>
            <a:xfrm>
              <a:off x="3635896" y="4653136"/>
              <a:ext cx="1375041" cy="1320624"/>
              <a:chOff x="3635896" y="4653136"/>
              <a:chExt cx="1375041" cy="1320624"/>
            </a:xfrm>
          </p:grpSpPr>
          <p:sp>
            <p:nvSpPr>
              <p:cNvPr id="108" name="Oval 126"/>
              <p:cNvSpPr>
                <a:spLocks noChangeArrowheads="1"/>
              </p:cNvSpPr>
              <p:nvPr/>
            </p:nvSpPr>
            <p:spPr bwMode="gray">
              <a:xfrm rot="20876594">
                <a:off x="3720070" y="5510763"/>
                <a:ext cx="1101943" cy="437327"/>
              </a:xfrm>
              <a:prstGeom prst="ellipse">
                <a:avLst/>
              </a:prstGeom>
              <a:solidFill>
                <a:srgbClr val="0F2145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grpSp>
            <p:nvGrpSpPr>
              <p:cNvPr id="18" name="Group 266"/>
              <p:cNvGrpSpPr>
                <a:grpSpLocks/>
              </p:cNvGrpSpPr>
              <p:nvPr/>
            </p:nvGrpSpPr>
            <p:grpSpPr bwMode="auto">
              <a:xfrm>
                <a:off x="3635896" y="4653136"/>
                <a:ext cx="1375041" cy="1320624"/>
                <a:chOff x="162" y="2013"/>
                <a:chExt cx="696" cy="698"/>
              </a:xfrm>
            </p:grpSpPr>
            <p:sp>
              <p:nvSpPr>
                <p:cNvPr id="104" name="Oval 267"/>
                <p:cNvSpPr>
                  <a:spLocks noChangeArrowheads="1"/>
                </p:cNvSpPr>
                <p:nvPr/>
              </p:nvSpPr>
              <p:spPr bwMode="gray">
                <a:xfrm>
                  <a:off x="162" y="2013"/>
                  <a:ext cx="696" cy="6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99">
                        <a:gamma/>
                        <a:shade val="46275"/>
                        <a:invGamma/>
                      </a:srgbClr>
                    </a:gs>
                    <a:gs pos="100000">
                      <a:srgbClr val="00999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05" name="Oval 268"/>
                <p:cNvSpPr>
                  <a:spLocks noChangeArrowheads="1"/>
                </p:cNvSpPr>
                <p:nvPr/>
              </p:nvSpPr>
              <p:spPr bwMode="gray">
                <a:xfrm>
                  <a:off x="170" y="2022"/>
                  <a:ext cx="680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99">
                        <a:alpha val="0"/>
                      </a:srgbClr>
                    </a:gs>
                    <a:gs pos="100000">
                      <a:srgbClr val="009999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06" name="Oval 269"/>
                <p:cNvSpPr>
                  <a:spLocks noChangeArrowheads="1"/>
                </p:cNvSpPr>
                <p:nvPr/>
              </p:nvSpPr>
              <p:spPr bwMode="gray">
                <a:xfrm>
                  <a:off x="186" y="2043"/>
                  <a:ext cx="64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99">
                        <a:gamma/>
                        <a:shade val="79216"/>
                        <a:invGamma/>
                      </a:srgbClr>
                    </a:gs>
                    <a:gs pos="100000">
                      <a:srgbClr val="009999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07" name="Oval 270"/>
                <p:cNvSpPr>
                  <a:spLocks noChangeArrowheads="1"/>
                </p:cNvSpPr>
                <p:nvPr/>
              </p:nvSpPr>
              <p:spPr bwMode="gray">
                <a:xfrm>
                  <a:off x="222" y="2024"/>
                  <a:ext cx="576" cy="5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99">
                        <a:gamma/>
                        <a:tint val="0"/>
                        <a:invGamma/>
                      </a:srgbClr>
                    </a:gs>
                    <a:gs pos="100000">
                      <a:srgbClr val="009999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굴림" charset="-127"/>
                    <a:ea typeface="굴림" charset="-127"/>
                  </a:endParaRPr>
                </a:p>
              </p:txBody>
            </p:sp>
          </p:grpSp>
        </p:grpSp>
        <p:sp>
          <p:nvSpPr>
            <p:cNvPr id="110" name="TextBox 109"/>
            <p:cNvSpPr txBox="1"/>
            <p:nvPr/>
          </p:nvSpPr>
          <p:spPr>
            <a:xfrm>
              <a:off x="3814007" y="4982066"/>
              <a:ext cx="1001753" cy="796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포장</a:t>
              </a:r>
              <a:endParaRPr lang="en-US" altLang="ko-K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  <a:p>
              <a:pPr algn="ctr"/>
              <a:r>
                <a:rPr lang="ko-KR" altLang="en-US" sz="1400" dirty="0" err="1" smtClean="0">
                  <a:latin typeface="+mn-ea"/>
                </a:rPr>
                <a:t>내포장</a:t>
              </a:r>
              <a:endParaRPr lang="en-US" altLang="ko-KR" sz="1400" dirty="0" smtClean="0">
                <a:latin typeface="+mn-ea"/>
              </a:endParaRPr>
            </a:p>
            <a:p>
              <a:pPr algn="ctr"/>
              <a:r>
                <a:rPr lang="en-US" altLang="ko-KR" sz="1400" dirty="0" smtClean="0">
                  <a:latin typeface="+mn-ea"/>
                </a:rPr>
                <a:t>(PE </a:t>
              </a:r>
              <a:r>
                <a:rPr lang="ko-KR" altLang="en-US" sz="1400" dirty="0" smtClean="0">
                  <a:latin typeface="+mn-ea"/>
                </a:rPr>
                <a:t>포장</a:t>
              </a:r>
              <a:r>
                <a:rPr lang="en-US" altLang="ko-KR" sz="1400" dirty="0" smtClean="0">
                  <a:latin typeface="+mn-ea"/>
                </a:rPr>
                <a:t>)</a:t>
              </a:r>
            </a:p>
          </p:txBody>
        </p:sp>
      </p:grpSp>
      <p:cxnSp>
        <p:nvCxnSpPr>
          <p:cNvPr id="112" name="직선 화살표 연결선 111"/>
          <p:cNvCxnSpPr>
            <a:stCxn id="107" idx="4"/>
          </p:cNvCxnSpPr>
          <p:nvPr/>
        </p:nvCxnSpPr>
        <p:spPr>
          <a:xfrm flipH="1">
            <a:off x="5206355" y="5010235"/>
            <a:ext cx="1048296" cy="1445011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직사각형 112"/>
          <p:cNvSpPr/>
          <p:nvPr/>
        </p:nvSpPr>
        <p:spPr>
          <a:xfrm>
            <a:off x="727001" y="5805264"/>
            <a:ext cx="4581128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◦ </a:t>
            </a:r>
            <a:r>
              <a:rPr lang="ko-KR" altLang="en-US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금속이물</a:t>
            </a:r>
            <a:r>
              <a:rPr lang="en-US" altLang="ko-K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(Magnetic Bar)</a:t>
            </a:r>
            <a:r>
              <a:rPr lang="ko-KR" alt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Fe 2.0mm</a:t>
            </a:r>
            <a:r>
              <a:rPr lang="el-GR" altLang="ko-K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</a:t>
            </a:r>
            <a:r>
              <a:rPr lang="en-US" altLang="ko-K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이하</a:t>
            </a:r>
            <a:r>
              <a:rPr lang="el-GR" altLang="ko-K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ko-K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10ppm </a:t>
            </a:r>
            <a:r>
              <a:rPr lang="ko-KR" alt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이하</a:t>
            </a:r>
            <a:endParaRPr lang="en-US" altLang="ko-K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◦ </a:t>
            </a:r>
            <a:r>
              <a:rPr lang="ko-KR" altLang="en-US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선별체</a:t>
            </a:r>
            <a:r>
              <a:rPr lang="en-US" altLang="ko-K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(Sifter)</a:t>
            </a:r>
            <a:r>
              <a:rPr lang="ko-KR" alt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#20~#50 </a:t>
            </a:r>
          </a:p>
        </p:txBody>
      </p:sp>
      <p:grpSp>
        <p:nvGrpSpPr>
          <p:cNvPr id="19" name="그룹 115"/>
          <p:cNvGrpSpPr/>
          <p:nvPr/>
        </p:nvGrpSpPr>
        <p:grpSpPr>
          <a:xfrm>
            <a:off x="6477832" y="4690589"/>
            <a:ext cx="1316386" cy="1335685"/>
            <a:chOff x="3305636" y="1556792"/>
            <a:chExt cx="1447797" cy="1440160"/>
          </a:xfrm>
        </p:grpSpPr>
        <p:grpSp>
          <p:nvGrpSpPr>
            <p:cNvPr id="20" name="Group 146"/>
            <p:cNvGrpSpPr>
              <a:grpSpLocks/>
            </p:cNvGrpSpPr>
            <p:nvPr/>
          </p:nvGrpSpPr>
          <p:grpSpPr bwMode="auto">
            <a:xfrm>
              <a:off x="3347864" y="1556792"/>
              <a:ext cx="1368152" cy="1440160"/>
              <a:chOff x="1701" y="2024"/>
              <a:chExt cx="677" cy="735"/>
            </a:xfrm>
          </p:grpSpPr>
          <p:sp>
            <p:nvSpPr>
              <p:cNvPr id="119" name="Oval 147"/>
              <p:cNvSpPr>
                <a:spLocks noChangeArrowheads="1"/>
              </p:cNvSpPr>
              <p:nvPr/>
            </p:nvSpPr>
            <p:spPr bwMode="gray">
              <a:xfrm>
                <a:off x="1818" y="2499"/>
                <a:ext cx="560" cy="260"/>
              </a:xfrm>
              <a:prstGeom prst="ellipse">
                <a:avLst/>
              </a:prstGeom>
              <a:solidFill>
                <a:srgbClr val="0F2145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20" name="Oval 148"/>
              <p:cNvSpPr>
                <a:spLocks noChangeArrowheads="1"/>
              </p:cNvSpPr>
              <p:nvPr/>
            </p:nvSpPr>
            <p:spPr bwMode="gray">
              <a:xfrm>
                <a:off x="1701" y="2024"/>
                <a:ext cx="664" cy="66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21" name="Oval 149"/>
              <p:cNvSpPr>
                <a:spLocks noChangeArrowheads="1"/>
              </p:cNvSpPr>
              <p:nvPr/>
            </p:nvSpPr>
            <p:spPr bwMode="gray">
              <a:xfrm>
                <a:off x="1709" y="2028"/>
                <a:ext cx="649" cy="6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22" name="Oval 150"/>
              <p:cNvSpPr>
                <a:spLocks noChangeArrowheads="1"/>
              </p:cNvSpPr>
              <p:nvPr/>
            </p:nvSpPr>
            <p:spPr bwMode="gray">
              <a:xfrm>
                <a:off x="1716" y="2034"/>
                <a:ext cx="617" cy="60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23" name="Oval 151"/>
              <p:cNvSpPr>
                <a:spLocks noChangeArrowheads="1"/>
              </p:cNvSpPr>
              <p:nvPr/>
            </p:nvSpPr>
            <p:spPr bwMode="gray">
              <a:xfrm>
                <a:off x="1752" y="2051"/>
                <a:ext cx="549" cy="49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24" name="Text Box 152"/>
              <p:cNvSpPr txBox="1">
                <a:spLocks noChangeArrowheads="1"/>
              </p:cNvSpPr>
              <p:nvPr/>
            </p:nvSpPr>
            <p:spPr bwMode="gray">
              <a:xfrm>
                <a:off x="1978" y="2129"/>
                <a:ext cx="99" cy="1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ko-KR" altLang="ko-KR" sz="1400" smtClean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3305636" y="1972859"/>
              <a:ext cx="1447797" cy="630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dirty="0" smtClean="0">
                  <a:solidFill>
                    <a:srgbClr val="FF0000"/>
                  </a:solidFill>
                </a:rPr>
                <a:t>지대</a:t>
              </a:r>
              <a:r>
                <a:rPr lang="en-US" altLang="ko-KR" sz="1400" dirty="0" smtClean="0">
                  <a:solidFill>
                    <a:srgbClr val="FF0000"/>
                  </a:solidFill>
                </a:rPr>
                <a:t>(Bag)</a:t>
              </a:r>
              <a:r>
                <a:rPr lang="ko-KR" altLang="en-US" sz="1400" dirty="0" smtClean="0">
                  <a:solidFill>
                    <a:srgbClr val="FF0000"/>
                  </a:solidFill>
                </a:rPr>
                <a:t>포장</a:t>
              </a:r>
              <a:endParaRPr lang="en-US" altLang="ko-KR" sz="14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ko-KR" altLang="en-US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출고</a:t>
              </a:r>
              <a:endPara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825" y="404813"/>
            <a:ext cx="35036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동녘B" pitchFamily="18" charset="-127"/>
                <a:ea typeface="HY동녘B" pitchFamily="18" charset="-127"/>
              </a:rPr>
              <a:t>7.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동녘B" pitchFamily="18" charset="-127"/>
                <a:ea typeface="HY동녘B" pitchFamily="18" charset="-127"/>
              </a:rPr>
              <a:t>㈜</a:t>
            </a:r>
            <a:r>
              <a:rPr lang="ko-KR" alt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Y동녘B" pitchFamily="18" charset="-127"/>
                <a:ea typeface="HY동녘B" pitchFamily="18" charset="-127"/>
              </a:rPr>
              <a:t>개미산업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동녘B" pitchFamily="18" charset="-127"/>
                <a:ea typeface="HY동녘B" pitchFamily="18" charset="-127"/>
              </a:rPr>
              <a:t>특장점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00025" y="834008"/>
            <a:ext cx="8734425" cy="583535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0269" y="1008764"/>
            <a:ext cx="5327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7030A0"/>
                </a:solidFill>
                <a:latin typeface="+mn-ea"/>
              </a:rPr>
              <a:t>고객 요구사항에 맞는 가격</a:t>
            </a:r>
            <a:r>
              <a:rPr lang="en-US" altLang="ko-KR" sz="1400" b="1" dirty="0" smtClean="0">
                <a:solidFill>
                  <a:srgbClr val="7030A0"/>
                </a:solidFill>
                <a:latin typeface="+mn-ea"/>
              </a:rPr>
              <a:t>, </a:t>
            </a:r>
            <a:r>
              <a:rPr lang="ko-KR" altLang="en-US" sz="1400" b="1" dirty="0" smtClean="0">
                <a:solidFill>
                  <a:srgbClr val="7030A0"/>
                </a:solidFill>
                <a:latin typeface="+mn-ea"/>
              </a:rPr>
              <a:t>품질</a:t>
            </a:r>
            <a:r>
              <a:rPr lang="en-US" altLang="ko-KR" sz="1400" b="1" dirty="0" smtClean="0">
                <a:solidFill>
                  <a:srgbClr val="7030A0"/>
                </a:solidFill>
                <a:latin typeface="+mn-ea"/>
              </a:rPr>
              <a:t>, </a:t>
            </a:r>
            <a:r>
              <a:rPr lang="ko-KR" altLang="en-US" sz="1400" b="1" dirty="0" smtClean="0">
                <a:solidFill>
                  <a:srgbClr val="7030A0"/>
                </a:solidFill>
                <a:latin typeface="+mn-ea"/>
              </a:rPr>
              <a:t>원산지</a:t>
            </a:r>
            <a:r>
              <a:rPr lang="en-US" altLang="ko-KR" sz="1400" b="1" dirty="0" smtClean="0">
                <a:solidFill>
                  <a:srgbClr val="7030A0"/>
                </a:solidFill>
                <a:latin typeface="+mn-ea"/>
              </a:rPr>
              <a:t>,</a:t>
            </a:r>
            <a:r>
              <a:rPr lang="ko-KR" altLang="en-US" sz="1400" b="1" dirty="0" smtClean="0">
                <a:solidFill>
                  <a:srgbClr val="7030A0"/>
                </a:solidFill>
                <a:latin typeface="+mn-ea"/>
              </a:rPr>
              <a:t> </a:t>
            </a:r>
            <a:r>
              <a:rPr lang="ko-KR" altLang="en-US" sz="1400" b="1" dirty="0">
                <a:solidFill>
                  <a:srgbClr val="7030A0"/>
                </a:solidFill>
                <a:latin typeface="+mn-ea"/>
              </a:rPr>
              <a:t>수량</a:t>
            </a:r>
            <a:r>
              <a:rPr lang="en-US" altLang="ko-KR" sz="1400" b="1" dirty="0">
                <a:solidFill>
                  <a:srgbClr val="7030A0"/>
                </a:solidFill>
                <a:latin typeface="+mn-ea"/>
              </a:rPr>
              <a:t>, </a:t>
            </a:r>
            <a:r>
              <a:rPr lang="ko-KR" altLang="en-US" sz="1400" b="1" dirty="0" smtClean="0">
                <a:solidFill>
                  <a:srgbClr val="7030A0"/>
                </a:solidFill>
                <a:latin typeface="+mn-ea"/>
              </a:rPr>
              <a:t>포장 생산 가능</a:t>
            </a:r>
            <a:endParaRPr lang="ko-KR" altLang="en-US" sz="1400" b="1" dirty="0">
              <a:solidFill>
                <a:srgbClr val="7030A0"/>
              </a:solidFill>
              <a:latin typeface="+mn-ea"/>
            </a:endParaRPr>
          </a:p>
        </p:txBody>
      </p:sp>
      <p:pic>
        <p:nvPicPr>
          <p:cNvPr id="9" name="Picture 2" descr="C:\Users\USER\Desktop\제목 없음빨간연필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197" y="945886"/>
            <a:ext cx="474942" cy="394882"/>
          </a:xfrm>
          <a:prstGeom prst="rect">
            <a:avLst/>
          </a:prstGeom>
          <a:noFill/>
        </p:spPr>
      </p:pic>
      <p:pic>
        <p:nvPicPr>
          <p:cNvPr id="10" name="Picture 3" descr="C:\Users\USER\Desktop\제목 없음 연필 파랑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722" y="1964614"/>
            <a:ext cx="513836" cy="43204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48552" y="2062787"/>
            <a:ext cx="6027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7030A0"/>
                </a:solidFill>
                <a:latin typeface="+mn-ea"/>
              </a:rPr>
              <a:t> 까다로운 품질</a:t>
            </a:r>
            <a:r>
              <a:rPr lang="en-US" altLang="ko-KR" sz="1400" b="1" dirty="0">
                <a:solidFill>
                  <a:srgbClr val="7030A0"/>
                </a:solidFill>
                <a:latin typeface="+mn-ea"/>
              </a:rPr>
              <a:t>(</a:t>
            </a:r>
            <a:r>
              <a:rPr lang="ko-KR" altLang="en-US" sz="1400" b="1" dirty="0">
                <a:solidFill>
                  <a:srgbClr val="7030A0"/>
                </a:solidFill>
                <a:latin typeface="+mn-ea"/>
              </a:rPr>
              <a:t>수분</a:t>
            </a:r>
            <a:r>
              <a:rPr lang="en-US" altLang="ko-KR" sz="1400" b="1" dirty="0">
                <a:solidFill>
                  <a:srgbClr val="7030A0"/>
                </a:solidFill>
                <a:latin typeface="+mn-ea"/>
              </a:rPr>
              <a:t>, </a:t>
            </a:r>
            <a:r>
              <a:rPr lang="ko-KR" altLang="en-US" sz="1400" b="1" dirty="0">
                <a:solidFill>
                  <a:srgbClr val="7030A0"/>
                </a:solidFill>
                <a:latin typeface="+mn-ea"/>
              </a:rPr>
              <a:t>입도</a:t>
            </a:r>
            <a:r>
              <a:rPr lang="en-US" altLang="ko-KR" sz="1400" b="1" dirty="0">
                <a:solidFill>
                  <a:srgbClr val="7030A0"/>
                </a:solidFill>
                <a:latin typeface="+mn-ea"/>
              </a:rPr>
              <a:t>, </a:t>
            </a:r>
            <a:r>
              <a:rPr lang="ko-KR" altLang="en-US" sz="1400" b="1" dirty="0">
                <a:solidFill>
                  <a:srgbClr val="7030A0"/>
                </a:solidFill>
                <a:latin typeface="+mn-ea"/>
              </a:rPr>
              <a:t>색도</a:t>
            </a:r>
            <a:r>
              <a:rPr lang="en-US" altLang="ko-KR" sz="1400" b="1" dirty="0" smtClean="0">
                <a:solidFill>
                  <a:srgbClr val="7030A0"/>
                </a:solidFill>
                <a:latin typeface="+mn-ea"/>
              </a:rPr>
              <a:t>, </a:t>
            </a:r>
            <a:r>
              <a:rPr lang="ko-KR" altLang="en-US" sz="1400" b="1" dirty="0" smtClean="0">
                <a:solidFill>
                  <a:srgbClr val="7030A0"/>
                </a:solidFill>
                <a:latin typeface="+mn-ea"/>
              </a:rPr>
              <a:t>α</a:t>
            </a:r>
            <a:r>
              <a:rPr lang="en-US" altLang="ko-KR" sz="1400" b="1" dirty="0" smtClean="0">
                <a:solidFill>
                  <a:srgbClr val="7030A0"/>
                </a:solidFill>
                <a:latin typeface="+mn-ea"/>
              </a:rPr>
              <a:t>-</a:t>
            </a:r>
            <a:r>
              <a:rPr lang="ko-KR" altLang="en-US" sz="1400" b="1" dirty="0" smtClean="0">
                <a:solidFill>
                  <a:srgbClr val="7030A0"/>
                </a:solidFill>
                <a:latin typeface="+mn-ea"/>
              </a:rPr>
              <a:t>화도</a:t>
            </a:r>
            <a:r>
              <a:rPr lang="en-US" altLang="ko-KR" sz="1400" b="1" dirty="0" smtClean="0">
                <a:solidFill>
                  <a:srgbClr val="7030A0"/>
                </a:solidFill>
                <a:latin typeface="+mn-ea"/>
              </a:rPr>
              <a:t>, </a:t>
            </a:r>
            <a:r>
              <a:rPr lang="ko-KR" altLang="en-US" sz="1400" b="1" dirty="0" smtClean="0">
                <a:solidFill>
                  <a:srgbClr val="7030A0"/>
                </a:solidFill>
                <a:latin typeface="+mn-ea"/>
              </a:rPr>
              <a:t>영양성분 등</a:t>
            </a:r>
            <a:r>
              <a:rPr lang="en-US" altLang="ko-KR" sz="1400" b="1" dirty="0" smtClean="0">
                <a:solidFill>
                  <a:srgbClr val="7030A0"/>
                </a:solidFill>
                <a:latin typeface="+mn-ea"/>
              </a:rPr>
              <a:t>) </a:t>
            </a:r>
            <a:r>
              <a:rPr lang="ko-KR" altLang="en-US" sz="1400" b="1" dirty="0" smtClean="0">
                <a:solidFill>
                  <a:srgbClr val="7030A0"/>
                </a:solidFill>
                <a:latin typeface="+mn-ea"/>
              </a:rPr>
              <a:t> 만족 가능</a:t>
            </a:r>
            <a:endParaRPr lang="ko-KR" altLang="en-US" sz="1400" b="1" dirty="0">
              <a:solidFill>
                <a:srgbClr val="7030A0"/>
              </a:solidFill>
              <a:latin typeface="+mn-ea"/>
            </a:endParaRPr>
          </a:p>
        </p:txBody>
      </p:sp>
      <p:pic>
        <p:nvPicPr>
          <p:cNvPr id="14" name="Picture 2" descr="C:\Users\USER\Desktop\제목 없음빨간연필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850" y="3009891"/>
            <a:ext cx="474942" cy="394882"/>
          </a:xfrm>
          <a:prstGeom prst="rect">
            <a:avLst/>
          </a:prstGeom>
          <a:noFill/>
        </p:spPr>
      </p:pic>
      <p:pic>
        <p:nvPicPr>
          <p:cNvPr id="16" name="Picture 3" descr="C:\Users\USER\Desktop\제목 없음 연필 파랑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075" y="3980838"/>
            <a:ext cx="513836" cy="432047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899592" y="3096996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7030A0"/>
                </a:solidFill>
                <a:latin typeface="+mn-ea"/>
              </a:rPr>
              <a:t>다각적인 원료 구매를 통한 다양한 제품 공급 가능</a:t>
            </a:r>
            <a:endParaRPr lang="ko-KR" altLang="en-US" sz="1400" b="1" dirty="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9592" y="4105108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7030A0"/>
                </a:solidFill>
                <a:latin typeface="+mn-ea"/>
              </a:rPr>
              <a:t>전문가로 이루어진 탄탄한 조직력으로 철저한 납기 준수 가능</a:t>
            </a:r>
            <a:endParaRPr lang="ko-KR" altLang="en-US" sz="1400" b="1" dirty="0">
              <a:solidFill>
                <a:srgbClr val="7030A0"/>
              </a:solidFill>
              <a:latin typeface="+mn-ea"/>
            </a:endParaRPr>
          </a:p>
        </p:txBody>
      </p:sp>
      <p:pic>
        <p:nvPicPr>
          <p:cNvPr id="30" name="Picture 2" descr="C:\Users\USER\Desktop\제목 없음빨간연필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303" y="4978334"/>
            <a:ext cx="474942" cy="394882"/>
          </a:xfrm>
          <a:prstGeom prst="rect">
            <a:avLst/>
          </a:prstGeom>
          <a:noFill/>
        </p:spPr>
      </p:pic>
      <p:pic>
        <p:nvPicPr>
          <p:cNvPr id="31" name="Picture 3" descr="C:\Users\USER\Desktop\제목 없음 연필 파랑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949281"/>
            <a:ext cx="513836" cy="432047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899592" y="5013176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7030A0"/>
                </a:solidFill>
                <a:latin typeface="+mn-ea"/>
              </a:rPr>
              <a:t>원료</a:t>
            </a:r>
            <a:r>
              <a:rPr lang="en-US" altLang="ko-KR" sz="1400" b="1" dirty="0" smtClean="0">
                <a:solidFill>
                  <a:srgbClr val="7030A0"/>
                </a:solidFill>
                <a:latin typeface="+mn-ea"/>
              </a:rPr>
              <a:t>, </a:t>
            </a:r>
            <a:r>
              <a:rPr lang="ko-KR" altLang="en-US" sz="1400" b="1" dirty="0" smtClean="0">
                <a:solidFill>
                  <a:srgbClr val="7030A0"/>
                </a:solidFill>
                <a:latin typeface="+mn-ea"/>
              </a:rPr>
              <a:t>제품 관리를 위한 선별 장치 구비</a:t>
            </a:r>
            <a:r>
              <a:rPr lang="en-US" altLang="ko-KR" sz="1400" b="1" dirty="0" smtClean="0">
                <a:solidFill>
                  <a:srgbClr val="7030A0"/>
                </a:solidFill>
                <a:latin typeface="+mn-ea"/>
              </a:rPr>
              <a:t>(</a:t>
            </a:r>
            <a:r>
              <a:rPr lang="ko-KR" altLang="en-US" sz="1400" b="1" dirty="0" err="1" smtClean="0">
                <a:solidFill>
                  <a:srgbClr val="7030A0"/>
                </a:solidFill>
                <a:latin typeface="+mn-ea"/>
              </a:rPr>
              <a:t>석발기</a:t>
            </a:r>
            <a:r>
              <a:rPr lang="en-US" altLang="ko-KR" sz="1400" b="1" dirty="0" smtClean="0">
                <a:solidFill>
                  <a:srgbClr val="7030A0"/>
                </a:solidFill>
                <a:latin typeface="+mn-ea"/>
              </a:rPr>
              <a:t>, </a:t>
            </a:r>
            <a:r>
              <a:rPr lang="ko-KR" altLang="en-US" sz="1400" b="1" dirty="0" err="1" smtClean="0">
                <a:solidFill>
                  <a:srgbClr val="7030A0"/>
                </a:solidFill>
                <a:latin typeface="+mn-ea"/>
              </a:rPr>
              <a:t>자석봉</a:t>
            </a:r>
            <a:r>
              <a:rPr lang="en-US" altLang="ko-KR" sz="1400" b="1" dirty="0" smtClean="0">
                <a:solidFill>
                  <a:srgbClr val="7030A0"/>
                </a:solidFill>
                <a:latin typeface="+mn-ea"/>
              </a:rPr>
              <a:t>, </a:t>
            </a:r>
            <a:r>
              <a:rPr lang="ko-KR" altLang="en-US" sz="1400" b="1" dirty="0" err="1" smtClean="0">
                <a:solidFill>
                  <a:srgbClr val="7030A0"/>
                </a:solidFill>
                <a:latin typeface="+mn-ea"/>
              </a:rPr>
              <a:t>선별체</a:t>
            </a:r>
            <a:r>
              <a:rPr lang="ko-KR" altLang="en-US" sz="1400" b="1" dirty="0" smtClean="0">
                <a:solidFill>
                  <a:srgbClr val="7030A0"/>
                </a:solidFill>
                <a:latin typeface="+mn-ea"/>
              </a:rPr>
              <a:t> 등</a:t>
            </a:r>
            <a:r>
              <a:rPr lang="en-US" altLang="ko-KR" sz="1400" b="1" dirty="0" smtClean="0">
                <a:solidFill>
                  <a:srgbClr val="7030A0"/>
                </a:solidFill>
                <a:latin typeface="+mn-ea"/>
              </a:rPr>
              <a:t>)</a:t>
            </a:r>
            <a:r>
              <a:rPr lang="ko-KR" altLang="en-US" sz="1400" b="1" dirty="0" smtClean="0">
                <a:solidFill>
                  <a:srgbClr val="7030A0"/>
                </a:solidFill>
                <a:latin typeface="+mn-ea"/>
              </a:rPr>
              <a:t> </a:t>
            </a:r>
            <a:endParaRPr lang="ko-KR" altLang="en-US" sz="1400" b="1" dirty="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5301208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실시간 모니터링과 검사를 통한 최상의 품질을 생산한다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899592" y="4365104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생산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품질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영업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공무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관리 전문가들의 의사소통으로 고객 요구사항을 만족시킨다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899592" y="3356992"/>
            <a:ext cx="763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농수산물의 가격변동 및 수급 현황을 파악하여 가격변동을 최소화하고 안정적인 제품을 공급한다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899592" y="2348880"/>
            <a:ext cx="763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가공 </a:t>
            </a:r>
            <a:r>
              <a:rPr lang="ko-KR" altLang="en-US" sz="1200" dirty="0" err="1" smtClean="0"/>
              <a:t>식품류</a:t>
            </a:r>
            <a:r>
              <a:rPr lang="ko-KR" altLang="en-US" sz="1200" dirty="0" smtClean="0"/>
              <a:t> 기준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규격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품질 조건을 파악하고 정확한 검사를 실시하여 제품을 생산한다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 </a:t>
            </a:r>
            <a:endParaRPr lang="ko-KR" alt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899592" y="1268760"/>
            <a:ext cx="763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고객이 요구하는 여러 조건을 동시에 만족시키고 동일한 조건으로 제품을 생산한다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899592" y="6001543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7030A0"/>
                </a:solidFill>
                <a:latin typeface="+mn-ea"/>
              </a:rPr>
              <a:t>식품안전</a:t>
            </a:r>
            <a:r>
              <a:rPr lang="en-US" altLang="ko-KR" sz="1400" b="1" dirty="0" smtClean="0">
                <a:solidFill>
                  <a:srgbClr val="7030A0"/>
                </a:solidFill>
                <a:latin typeface="+mn-ea"/>
              </a:rPr>
              <a:t>, </a:t>
            </a:r>
            <a:r>
              <a:rPr lang="ko-KR" altLang="en-US" sz="1400" b="1" dirty="0" smtClean="0">
                <a:solidFill>
                  <a:srgbClr val="7030A0"/>
                </a:solidFill>
                <a:latin typeface="+mn-ea"/>
              </a:rPr>
              <a:t>식품위생을 최우선 목표로 둔 품질</a:t>
            </a:r>
            <a:r>
              <a:rPr lang="en-US" altLang="ko-KR" sz="1400" b="1" dirty="0" smtClean="0">
                <a:solidFill>
                  <a:srgbClr val="7030A0"/>
                </a:solidFill>
                <a:latin typeface="+mn-ea"/>
              </a:rPr>
              <a:t>/</a:t>
            </a:r>
            <a:r>
              <a:rPr lang="ko-KR" altLang="en-US" sz="1400" b="1" dirty="0" smtClean="0">
                <a:solidFill>
                  <a:srgbClr val="7030A0"/>
                </a:solidFill>
                <a:latin typeface="+mn-ea"/>
              </a:rPr>
              <a:t>생산 관리 가능 </a:t>
            </a:r>
            <a:r>
              <a:rPr lang="en-US" altLang="ko-KR" sz="1400" b="1" dirty="0" smtClean="0">
                <a:solidFill>
                  <a:srgbClr val="7030A0"/>
                </a:solidFill>
                <a:latin typeface="+mn-ea"/>
              </a:rPr>
              <a:t> </a:t>
            </a:r>
            <a:r>
              <a:rPr lang="ko-KR" altLang="en-US" sz="1400" b="1" dirty="0" smtClean="0">
                <a:solidFill>
                  <a:srgbClr val="7030A0"/>
                </a:solidFill>
                <a:latin typeface="+mn-ea"/>
              </a:rPr>
              <a:t> </a:t>
            </a:r>
            <a:endParaRPr lang="ko-KR" altLang="en-US" sz="1400" b="1" dirty="0">
              <a:solidFill>
                <a:srgbClr val="7030A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663</Words>
  <Application>Microsoft Office PowerPoint</Application>
  <PresentationFormat>화면 슬라이드 쇼(4:3)</PresentationFormat>
  <Paragraphs>199</Paragraphs>
  <Slides>18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8" baseType="lpstr">
      <vt:lpstr>HY견고딕</vt:lpstr>
      <vt:lpstr>HY그래픽</vt:lpstr>
      <vt:lpstr>HY동녘B</vt:lpstr>
      <vt:lpstr>HY헤드라인M</vt:lpstr>
      <vt:lpstr>굴림</vt:lpstr>
      <vt:lpstr>맑은 고딕</vt:lpstr>
      <vt:lpstr>산돌고딕 L</vt:lpstr>
      <vt:lpstr>Aharoni</vt:lpstr>
      <vt:lpstr>Arial</vt:lpstr>
      <vt:lpstr>Office 테마</vt:lpstr>
      <vt:lpstr>회사소개서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회사소개서</dc:title>
  <dc:creator>qc</dc:creator>
  <cp:lastModifiedBy>김재현</cp:lastModifiedBy>
  <cp:revision>246</cp:revision>
  <cp:lastPrinted>2020-11-05T07:10:24Z</cp:lastPrinted>
  <dcterms:created xsi:type="dcterms:W3CDTF">2016-04-11T07:45:25Z</dcterms:created>
  <dcterms:modified xsi:type="dcterms:W3CDTF">2020-11-06T00:42:26Z</dcterms:modified>
</cp:coreProperties>
</file>